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7" r:id="rId2"/>
    <p:sldId id="258" r:id="rId3"/>
    <p:sldId id="704" r:id="rId4"/>
    <p:sldId id="697" r:id="rId5"/>
    <p:sldId id="407" r:id="rId6"/>
    <p:sldId id="409" r:id="rId7"/>
    <p:sldId id="705" r:id="rId8"/>
    <p:sldId id="706" r:id="rId9"/>
    <p:sldId id="707" r:id="rId10"/>
    <p:sldId id="708" r:id="rId11"/>
    <p:sldId id="709" r:id="rId12"/>
    <p:sldId id="806" r:id="rId13"/>
    <p:sldId id="710" r:id="rId14"/>
    <p:sldId id="711" r:id="rId15"/>
    <p:sldId id="712" r:id="rId16"/>
    <p:sldId id="807" r:id="rId17"/>
    <p:sldId id="808" r:id="rId18"/>
    <p:sldId id="809" r:id="rId19"/>
    <p:sldId id="810" r:id="rId20"/>
    <p:sldId id="811" r:id="rId21"/>
    <p:sldId id="812" r:id="rId22"/>
    <p:sldId id="813" r:id="rId23"/>
    <p:sldId id="814" r:id="rId24"/>
    <p:sldId id="716" r:id="rId25"/>
    <p:sldId id="815" r:id="rId26"/>
    <p:sldId id="804" r:id="rId27"/>
    <p:sldId id="816" r:id="rId28"/>
    <p:sldId id="817" r:id="rId29"/>
    <p:sldId id="818" r:id="rId30"/>
    <p:sldId id="819" r:id="rId31"/>
    <p:sldId id="820" r:id="rId32"/>
    <p:sldId id="821" r:id="rId33"/>
    <p:sldId id="822" r:id="rId34"/>
    <p:sldId id="823" r:id="rId35"/>
    <p:sldId id="828" r:id="rId36"/>
    <p:sldId id="824" r:id="rId37"/>
    <p:sldId id="825" r:id="rId38"/>
    <p:sldId id="727" r:id="rId39"/>
    <p:sldId id="847" r:id="rId40"/>
    <p:sldId id="827" r:id="rId41"/>
    <p:sldId id="829" r:id="rId42"/>
    <p:sldId id="830" r:id="rId43"/>
    <p:sldId id="831" r:id="rId44"/>
    <p:sldId id="832" r:id="rId45"/>
    <p:sldId id="833" r:id="rId46"/>
    <p:sldId id="717" r:id="rId47"/>
    <p:sldId id="724" r:id="rId48"/>
    <p:sldId id="834" r:id="rId49"/>
    <p:sldId id="718" r:id="rId50"/>
    <p:sldId id="719" r:id="rId51"/>
    <p:sldId id="720" r:id="rId52"/>
    <p:sldId id="721" r:id="rId53"/>
    <p:sldId id="722" r:id="rId54"/>
    <p:sldId id="723" r:id="rId55"/>
    <p:sldId id="713" r:id="rId56"/>
    <p:sldId id="714" r:id="rId57"/>
    <p:sldId id="715" r:id="rId58"/>
    <p:sldId id="725" r:id="rId59"/>
    <p:sldId id="726" r:id="rId60"/>
    <p:sldId id="735" r:id="rId61"/>
    <p:sldId id="736" r:id="rId62"/>
    <p:sldId id="737" r:id="rId63"/>
    <p:sldId id="738" r:id="rId64"/>
    <p:sldId id="739" r:id="rId65"/>
    <p:sldId id="740" r:id="rId66"/>
    <p:sldId id="835" r:id="rId67"/>
    <p:sldId id="728" r:id="rId68"/>
    <p:sldId id="729" r:id="rId69"/>
    <p:sldId id="741" r:id="rId70"/>
    <p:sldId id="742" r:id="rId71"/>
    <p:sldId id="730" r:id="rId72"/>
    <p:sldId id="731" r:id="rId73"/>
    <p:sldId id="732" r:id="rId74"/>
    <p:sldId id="733" r:id="rId75"/>
    <p:sldId id="734" r:id="rId76"/>
    <p:sldId id="743" r:id="rId77"/>
    <p:sldId id="744" r:id="rId78"/>
    <p:sldId id="745" r:id="rId79"/>
    <p:sldId id="746" r:id="rId80"/>
    <p:sldId id="747" r:id="rId81"/>
    <p:sldId id="836" r:id="rId82"/>
    <p:sldId id="837" r:id="rId83"/>
    <p:sldId id="838" r:id="rId84"/>
    <p:sldId id="839" r:id="rId85"/>
    <p:sldId id="840" r:id="rId86"/>
    <p:sldId id="841" r:id="rId87"/>
    <p:sldId id="412" r:id="rId88"/>
    <p:sldId id="413" r:id="rId89"/>
    <p:sldId id="414" r:id="rId90"/>
    <p:sldId id="415" r:id="rId91"/>
    <p:sldId id="842" r:id="rId92"/>
    <p:sldId id="700" r:id="rId93"/>
    <p:sldId id="699" r:id="rId94"/>
    <p:sldId id="701" r:id="rId95"/>
    <p:sldId id="702" r:id="rId96"/>
    <p:sldId id="703" r:id="rId97"/>
    <p:sldId id="843" r:id="rId98"/>
    <p:sldId id="844" r:id="rId99"/>
    <p:sldId id="845" r:id="rId100"/>
    <p:sldId id="846" r:id="rId101"/>
    <p:sldId id="780" r:id="rId102"/>
    <p:sldId id="781" r:id="rId103"/>
    <p:sldId id="751" r:id="rId104"/>
    <p:sldId id="782" r:id="rId105"/>
    <p:sldId id="752" r:id="rId106"/>
    <p:sldId id="753" r:id="rId107"/>
    <p:sldId id="754" r:id="rId108"/>
    <p:sldId id="755" r:id="rId109"/>
    <p:sldId id="756" r:id="rId110"/>
    <p:sldId id="757" r:id="rId111"/>
    <p:sldId id="758" r:id="rId112"/>
    <p:sldId id="759" r:id="rId113"/>
    <p:sldId id="760" r:id="rId114"/>
    <p:sldId id="761" r:id="rId115"/>
    <p:sldId id="762" r:id="rId116"/>
    <p:sldId id="763" r:id="rId117"/>
    <p:sldId id="764" r:id="rId118"/>
    <p:sldId id="765" r:id="rId1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3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4" Type="http://schemas.openxmlformats.org/officeDocument/2006/relationships/image" Target="../media/image11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4" Type="http://schemas.openxmlformats.org/officeDocument/2006/relationships/image" Target="../media/image12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7" Type="http://schemas.openxmlformats.org/officeDocument/2006/relationships/image" Target="../media/image153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59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4" Type="http://schemas.openxmlformats.org/officeDocument/2006/relationships/image" Target="../media/image163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5" Type="http://schemas.openxmlformats.org/officeDocument/2006/relationships/image" Target="../media/image176.wmf"/><Relationship Id="rId4" Type="http://schemas.openxmlformats.org/officeDocument/2006/relationships/image" Target="../media/image175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wmf"/><Relationship Id="rId1" Type="http://schemas.openxmlformats.org/officeDocument/2006/relationships/image" Target="../media/image177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3" Type="http://schemas.openxmlformats.org/officeDocument/2006/relationships/image" Target="../media/image181.wmf"/><Relationship Id="rId7" Type="http://schemas.openxmlformats.org/officeDocument/2006/relationships/image" Target="../media/image185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6" Type="http://schemas.openxmlformats.org/officeDocument/2006/relationships/image" Target="../media/image184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wmf"/><Relationship Id="rId1" Type="http://schemas.openxmlformats.org/officeDocument/2006/relationships/image" Target="../media/image193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Relationship Id="rId6" Type="http://schemas.openxmlformats.org/officeDocument/2006/relationships/image" Target="../media/image202.wmf"/><Relationship Id="rId5" Type="http://schemas.openxmlformats.org/officeDocument/2006/relationships/image" Target="../media/image201.wmf"/><Relationship Id="rId4" Type="http://schemas.openxmlformats.org/officeDocument/2006/relationships/image" Target="../media/image200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wmf"/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4" Type="http://schemas.openxmlformats.org/officeDocument/2006/relationships/image" Target="../media/image210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wmf"/><Relationship Id="rId1" Type="http://schemas.openxmlformats.org/officeDocument/2006/relationships/image" Target="../media/image211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3" Type="http://schemas.openxmlformats.org/officeDocument/2006/relationships/image" Target="../media/image215.wmf"/><Relationship Id="rId7" Type="http://schemas.openxmlformats.org/officeDocument/2006/relationships/image" Target="../media/image219.wmf"/><Relationship Id="rId12" Type="http://schemas.openxmlformats.org/officeDocument/2006/relationships/image" Target="../media/image224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Relationship Id="rId6" Type="http://schemas.openxmlformats.org/officeDocument/2006/relationships/image" Target="../media/image218.wmf"/><Relationship Id="rId11" Type="http://schemas.openxmlformats.org/officeDocument/2006/relationships/image" Target="../media/image223.wmf"/><Relationship Id="rId5" Type="http://schemas.openxmlformats.org/officeDocument/2006/relationships/image" Target="../media/image217.wmf"/><Relationship Id="rId10" Type="http://schemas.openxmlformats.org/officeDocument/2006/relationships/image" Target="../media/image222.wmf"/><Relationship Id="rId4" Type="http://schemas.openxmlformats.org/officeDocument/2006/relationships/image" Target="../media/image216.wmf"/><Relationship Id="rId9" Type="http://schemas.openxmlformats.org/officeDocument/2006/relationships/image" Target="../media/image221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wmf"/><Relationship Id="rId2" Type="http://schemas.openxmlformats.org/officeDocument/2006/relationships/image" Target="../media/image226.wmf"/><Relationship Id="rId1" Type="http://schemas.openxmlformats.org/officeDocument/2006/relationships/image" Target="../media/image225.wmf"/><Relationship Id="rId4" Type="http://schemas.openxmlformats.org/officeDocument/2006/relationships/image" Target="../media/image228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image" Target="../media/image230.wmf"/><Relationship Id="rId1" Type="http://schemas.openxmlformats.org/officeDocument/2006/relationships/image" Target="../media/image229.wmf"/><Relationship Id="rId6" Type="http://schemas.openxmlformats.org/officeDocument/2006/relationships/image" Target="../media/image234.wmf"/><Relationship Id="rId5" Type="http://schemas.openxmlformats.org/officeDocument/2006/relationships/image" Target="../media/image233.wmf"/><Relationship Id="rId4" Type="http://schemas.openxmlformats.org/officeDocument/2006/relationships/image" Target="../media/image232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w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Relationship Id="rId4" Type="http://schemas.openxmlformats.org/officeDocument/2006/relationships/image" Target="../media/image238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wmf"/><Relationship Id="rId2" Type="http://schemas.openxmlformats.org/officeDocument/2006/relationships/image" Target="../media/image240.wmf"/><Relationship Id="rId1" Type="http://schemas.openxmlformats.org/officeDocument/2006/relationships/image" Target="../media/image239.wmf"/><Relationship Id="rId5" Type="http://schemas.openxmlformats.org/officeDocument/2006/relationships/image" Target="../media/image243.wmf"/><Relationship Id="rId4" Type="http://schemas.openxmlformats.org/officeDocument/2006/relationships/image" Target="../media/image2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7" Type="http://schemas.openxmlformats.org/officeDocument/2006/relationships/image" Target="../media/image250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6" Type="http://schemas.openxmlformats.org/officeDocument/2006/relationships/image" Target="../media/image249.wmf"/><Relationship Id="rId5" Type="http://schemas.openxmlformats.org/officeDocument/2006/relationships/image" Target="../media/image248.wmf"/><Relationship Id="rId4" Type="http://schemas.openxmlformats.org/officeDocument/2006/relationships/image" Target="../media/image247.w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wmf"/><Relationship Id="rId1" Type="http://schemas.openxmlformats.org/officeDocument/2006/relationships/image" Target="../media/image251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wmf"/><Relationship Id="rId2" Type="http://schemas.openxmlformats.org/officeDocument/2006/relationships/image" Target="../media/image254.wmf"/><Relationship Id="rId1" Type="http://schemas.openxmlformats.org/officeDocument/2006/relationships/image" Target="../media/image253.wmf"/><Relationship Id="rId6" Type="http://schemas.openxmlformats.org/officeDocument/2006/relationships/image" Target="../media/image258.wmf"/><Relationship Id="rId5" Type="http://schemas.openxmlformats.org/officeDocument/2006/relationships/image" Target="../media/image257.wmf"/><Relationship Id="rId4" Type="http://schemas.openxmlformats.org/officeDocument/2006/relationships/image" Target="../media/image256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wmf"/><Relationship Id="rId1" Type="http://schemas.openxmlformats.org/officeDocument/2006/relationships/image" Target="../media/image259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2" Type="http://schemas.openxmlformats.org/officeDocument/2006/relationships/image" Target="../media/image262.wmf"/><Relationship Id="rId1" Type="http://schemas.openxmlformats.org/officeDocument/2006/relationships/image" Target="../media/image261.wmf"/><Relationship Id="rId4" Type="http://schemas.openxmlformats.org/officeDocument/2006/relationships/image" Target="../media/image264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wmf"/><Relationship Id="rId2" Type="http://schemas.openxmlformats.org/officeDocument/2006/relationships/image" Target="../media/image266.wmf"/><Relationship Id="rId1" Type="http://schemas.openxmlformats.org/officeDocument/2006/relationships/image" Target="../media/image265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wmf"/><Relationship Id="rId2" Type="http://schemas.openxmlformats.org/officeDocument/2006/relationships/image" Target="../media/image269.wmf"/><Relationship Id="rId1" Type="http://schemas.openxmlformats.org/officeDocument/2006/relationships/image" Target="../media/image268.wmf"/><Relationship Id="rId5" Type="http://schemas.openxmlformats.org/officeDocument/2006/relationships/image" Target="../media/image272.wmf"/><Relationship Id="rId4" Type="http://schemas.openxmlformats.org/officeDocument/2006/relationships/image" Target="../media/image271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wmf"/><Relationship Id="rId2" Type="http://schemas.openxmlformats.org/officeDocument/2006/relationships/image" Target="../media/image274.wmf"/><Relationship Id="rId1" Type="http://schemas.openxmlformats.org/officeDocument/2006/relationships/image" Target="../media/image273.wmf"/><Relationship Id="rId6" Type="http://schemas.openxmlformats.org/officeDocument/2006/relationships/image" Target="../media/image278.wmf"/><Relationship Id="rId5" Type="http://schemas.openxmlformats.org/officeDocument/2006/relationships/image" Target="../media/image277.wmf"/><Relationship Id="rId4" Type="http://schemas.openxmlformats.org/officeDocument/2006/relationships/image" Target="../media/image276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wmf"/><Relationship Id="rId2" Type="http://schemas.openxmlformats.org/officeDocument/2006/relationships/image" Target="../media/image280.wmf"/><Relationship Id="rId1" Type="http://schemas.openxmlformats.org/officeDocument/2006/relationships/image" Target="../media/image279.wmf"/><Relationship Id="rId5" Type="http://schemas.openxmlformats.org/officeDocument/2006/relationships/image" Target="../media/image283.wmf"/><Relationship Id="rId4" Type="http://schemas.openxmlformats.org/officeDocument/2006/relationships/image" Target="../media/image282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wmf"/><Relationship Id="rId2" Type="http://schemas.openxmlformats.org/officeDocument/2006/relationships/image" Target="../media/image285.wmf"/><Relationship Id="rId1" Type="http://schemas.openxmlformats.org/officeDocument/2006/relationships/image" Target="../media/image284.wmf"/><Relationship Id="rId4" Type="http://schemas.openxmlformats.org/officeDocument/2006/relationships/image" Target="../media/image28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wmf"/><Relationship Id="rId2" Type="http://schemas.openxmlformats.org/officeDocument/2006/relationships/image" Target="../media/image289.wmf"/><Relationship Id="rId1" Type="http://schemas.openxmlformats.org/officeDocument/2006/relationships/image" Target="../media/image288.wmf"/><Relationship Id="rId4" Type="http://schemas.openxmlformats.org/officeDocument/2006/relationships/image" Target="../media/image291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wmf"/><Relationship Id="rId1" Type="http://schemas.openxmlformats.org/officeDocument/2006/relationships/image" Target="../media/image292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wmf"/><Relationship Id="rId2" Type="http://schemas.openxmlformats.org/officeDocument/2006/relationships/image" Target="../media/image295.wmf"/><Relationship Id="rId1" Type="http://schemas.openxmlformats.org/officeDocument/2006/relationships/image" Target="../media/image294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wmf"/><Relationship Id="rId2" Type="http://schemas.openxmlformats.org/officeDocument/2006/relationships/image" Target="../media/image298.wmf"/><Relationship Id="rId1" Type="http://schemas.openxmlformats.org/officeDocument/2006/relationships/image" Target="../media/image297.wmf"/></Relationships>
</file>

<file path=ppt/drawings/_rels/vmlDrawing7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wmf"/><Relationship Id="rId1" Type="http://schemas.openxmlformats.org/officeDocument/2006/relationships/image" Target="../media/image300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wmf"/><Relationship Id="rId2" Type="http://schemas.openxmlformats.org/officeDocument/2006/relationships/image" Target="../media/image303.wmf"/><Relationship Id="rId1" Type="http://schemas.openxmlformats.org/officeDocument/2006/relationships/image" Target="../media/image302.wmf"/><Relationship Id="rId4" Type="http://schemas.openxmlformats.org/officeDocument/2006/relationships/image" Target="../media/image305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wmf"/><Relationship Id="rId2" Type="http://schemas.openxmlformats.org/officeDocument/2006/relationships/image" Target="../media/image307.wmf"/><Relationship Id="rId1" Type="http://schemas.openxmlformats.org/officeDocument/2006/relationships/image" Target="../media/image306.wmf"/><Relationship Id="rId4" Type="http://schemas.openxmlformats.org/officeDocument/2006/relationships/image" Target="../media/image309.wmf"/></Relationships>
</file>

<file path=ppt/drawings/_rels/vmlDrawing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wmf"/><Relationship Id="rId3" Type="http://schemas.openxmlformats.org/officeDocument/2006/relationships/image" Target="../media/image312.wmf"/><Relationship Id="rId7" Type="http://schemas.openxmlformats.org/officeDocument/2006/relationships/image" Target="../media/image316.wmf"/><Relationship Id="rId2" Type="http://schemas.openxmlformats.org/officeDocument/2006/relationships/image" Target="../media/image311.wmf"/><Relationship Id="rId1" Type="http://schemas.openxmlformats.org/officeDocument/2006/relationships/image" Target="../media/image310.wmf"/><Relationship Id="rId6" Type="http://schemas.openxmlformats.org/officeDocument/2006/relationships/image" Target="../media/image315.wmf"/><Relationship Id="rId5" Type="http://schemas.openxmlformats.org/officeDocument/2006/relationships/image" Target="../media/image314.wmf"/><Relationship Id="rId4" Type="http://schemas.openxmlformats.org/officeDocument/2006/relationships/image" Target="../media/image313.wmf"/><Relationship Id="rId9" Type="http://schemas.openxmlformats.org/officeDocument/2006/relationships/image" Target="../media/image318.wmf"/></Relationships>
</file>

<file path=ppt/drawings/_rels/vmlDrawing7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wmf"/><Relationship Id="rId3" Type="http://schemas.openxmlformats.org/officeDocument/2006/relationships/image" Target="../media/image321.wmf"/><Relationship Id="rId7" Type="http://schemas.openxmlformats.org/officeDocument/2006/relationships/image" Target="../media/image325.wmf"/><Relationship Id="rId2" Type="http://schemas.openxmlformats.org/officeDocument/2006/relationships/image" Target="../media/image320.wmf"/><Relationship Id="rId1" Type="http://schemas.openxmlformats.org/officeDocument/2006/relationships/image" Target="../media/image319.wmf"/><Relationship Id="rId6" Type="http://schemas.openxmlformats.org/officeDocument/2006/relationships/image" Target="../media/image324.wmf"/><Relationship Id="rId5" Type="http://schemas.openxmlformats.org/officeDocument/2006/relationships/image" Target="../media/image323.wmf"/><Relationship Id="rId4" Type="http://schemas.openxmlformats.org/officeDocument/2006/relationships/image" Target="../media/image322.wmf"/><Relationship Id="rId9" Type="http://schemas.openxmlformats.org/officeDocument/2006/relationships/image" Target="../media/image327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wmf"/><Relationship Id="rId2" Type="http://schemas.openxmlformats.org/officeDocument/2006/relationships/image" Target="../media/image329.wmf"/><Relationship Id="rId1" Type="http://schemas.openxmlformats.org/officeDocument/2006/relationships/image" Target="../media/image3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wmf"/><Relationship Id="rId2" Type="http://schemas.openxmlformats.org/officeDocument/2006/relationships/image" Target="../media/image332.wmf"/><Relationship Id="rId1" Type="http://schemas.openxmlformats.org/officeDocument/2006/relationships/image" Target="../media/image331.wmf"/><Relationship Id="rId5" Type="http://schemas.openxmlformats.org/officeDocument/2006/relationships/image" Target="../media/image335.wmf"/><Relationship Id="rId4" Type="http://schemas.openxmlformats.org/officeDocument/2006/relationships/image" Target="../media/image334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6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7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wmf"/><Relationship Id="rId2" Type="http://schemas.openxmlformats.org/officeDocument/2006/relationships/image" Target="../media/image339.wmf"/><Relationship Id="rId1" Type="http://schemas.openxmlformats.org/officeDocument/2006/relationships/image" Target="../media/image338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wmf"/><Relationship Id="rId2" Type="http://schemas.openxmlformats.org/officeDocument/2006/relationships/image" Target="../media/image342.wmf"/><Relationship Id="rId1" Type="http://schemas.openxmlformats.org/officeDocument/2006/relationships/image" Target="../media/image341.wmf"/><Relationship Id="rId6" Type="http://schemas.openxmlformats.org/officeDocument/2006/relationships/image" Target="../media/image346.wmf"/><Relationship Id="rId5" Type="http://schemas.openxmlformats.org/officeDocument/2006/relationships/image" Target="../media/image345.wmf"/><Relationship Id="rId4" Type="http://schemas.openxmlformats.org/officeDocument/2006/relationships/image" Target="../media/image344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wmf"/><Relationship Id="rId2" Type="http://schemas.openxmlformats.org/officeDocument/2006/relationships/image" Target="../media/image348.wmf"/><Relationship Id="rId1" Type="http://schemas.openxmlformats.org/officeDocument/2006/relationships/image" Target="../media/image347.w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wmf"/><Relationship Id="rId2" Type="http://schemas.openxmlformats.org/officeDocument/2006/relationships/image" Target="../media/image351.wmf"/><Relationship Id="rId1" Type="http://schemas.openxmlformats.org/officeDocument/2006/relationships/image" Target="../media/image350.wmf"/><Relationship Id="rId5" Type="http://schemas.openxmlformats.org/officeDocument/2006/relationships/image" Target="../media/image354.wmf"/><Relationship Id="rId4" Type="http://schemas.openxmlformats.org/officeDocument/2006/relationships/image" Target="../media/image353.w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7.wmf"/><Relationship Id="rId2" Type="http://schemas.openxmlformats.org/officeDocument/2006/relationships/image" Target="../media/image356.wmf"/><Relationship Id="rId1" Type="http://schemas.openxmlformats.org/officeDocument/2006/relationships/image" Target="../media/image355.wmf"/><Relationship Id="rId6" Type="http://schemas.openxmlformats.org/officeDocument/2006/relationships/image" Target="../media/image360.wmf"/><Relationship Id="rId5" Type="http://schemas.openxmlformats.org/officeDocument/2006/relationships/image" Target="../media/image359.wmf"/><Relationship Id="rId4" Type="http://schemas.openxmlformats.org/officeDocument/2006/relationships/image" Target="../media/image358.w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wmf"/><Relationship Id="rId2" Type="http://schemas.openxmlformats.org/officeDocument/2006/relationships/image" Target="../media/image362.wmf"/><Relationship Id="rId1" Type="http://schemas.openxmlformats.org/officeDocument/2006/relationships/image" Target="../media/image361.wmf"/><Relationship Id="rId5" Type="http://schemas.openxmlformats.org/officeDocument/2006/relationships/image" Target="../media/image358.wmf"/><Relationship Id="rId4" Type="http://schemas.openxmlformats.org/officeDocument/2006/relationships/image" Target="../media/image364.wmf"/></Relationships>
</file>

<file path=ppt/drawings/_rels/vmlDrawing8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wmf"/><Relationship Id="rId2" Type="http://schemas.openxmlformats.org/officeDocument/2006/relationships/image" Target="../media/image366.wmf"/><Relationship Id="rId1" Type="http://schemas.openxmlformats.org/officeDocument/2006/relationships/image" Target="../media/image365.wmf"/><Relationship Id="rId4" Type="http://schemas.openxmlformats.org/officeDocument/2006/relationships/image" Target="../media/image36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9.wmf"/></Relationships>
</file>

<file path=ppt/drawings/_rels/vmlDrawing9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1.wmf"/><Relationship Id="rId1" Type="http://schemas.openxmlformats.org/officeDocument/2006/relationships/image" Target="../media/image37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2019/10/21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75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2019/10/21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57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2019/10/21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36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87234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2019/10/21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62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2019/10/21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70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2019/10/21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32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2019/10/21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24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2019/10/21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63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2019/10/21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8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2019/10/21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43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2019/10/21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2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F119-9551-4B73-9F4C-29B6573988E6}" type="datetimeFigureOut">
              <a:rPr lang="zh-CN" altLang="en-US" smtClean="0"/>
              <a:t>2019/10/21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34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0.bin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wmf"/><Relationship Id="rId13" Type="http://schemas.openxmlformats.org/officeDocument/2006/relationships/oleObject" Target="../embeddings/oleObject315.bin"/><Relationship Id="rId18" Type="http://schemas.openxmlformats.org/officeDocument/2006/relationships/image" Target="../media/image317.wmf"/><Relationship Id="rId3" Type="http://schemas.openxmlformats.org/officeDocument/2006/relationships/oleObject" Target="../embeddings/oleObject310.bin"/><Relationship Id="rId7" Type="http://schemas.openxmlformats.org/officeDocument/2006/relationships/oleObject" Target="../embeddings/oleObject312.bin"/><Relationship Id="rId12" Type="http://schemas.openxmlformats.org/officeDocument/2006/relationships/image" Target="../media/image314.wmf"/><Relationship Id="rId17" Type="http://schemas.openxmlformats.org/officeDocument/2006/relationships/oleObject" Target="../embeddings/oleObject3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6.wmf"/><Relationship Id="rId20" Type="http://schemas.openxmlformats.org/officeDocument/2006/relationships/image" Target="../media/image318.wmf"/><Relationship Id="rId1" Type="http://schemas.openxmlformats.org/officeDocument/2006/relationships/vmlDrawing" Target="../drawings/vmlDrawing77.vml"/><Relationship Id="rId6" Type="http://schemas.openxmlformats.org/officeDocument/2006/relationships/image" Target="../media/image311.wmf"/><Relationship Id="rId11" Type="http://schemas.openxmlformats.org/officeDocument/2006/relationships/oleObject" Target="../embeddings/oleObject314.bin"/><Relationship Id="rId5" Type="http://schemas.openxmlformats.org/officeDocument/2006/relationships/oleObject" Target="../embeddings/oleObject311.bin"/><Relationship Id="rId15" Type="http://schemas.openxmlformats.org/officeDocument/2006/relationships/oleObject" Target="../embeddings/oleObject316.bin"/><Relationship Id="rId10" Type="http://schemas.openxmlformats.org/officeDocument/2006/relationships/image" Target="../media/image313.wmf"/><Relationship Id="rId19" Type="http://schemas.openxmlformats.org/officeDocument/2006/relationships/oleObject" Target="../embeddings/oleObject318.bin"/><Relationship Id="rId4" Type="http://schemas.openxmlformats.org/officeDocument/2006/relationships/image" Target="../media/image310.wmf"/><Relationship Id="rId9" Type="http://schemas.openxmlformats.org/officeDocument/2006/relationships/oleObject" Target="../embeddings/oleObject313.bin"/><Relationship Id="rId14" Type="http://schemas.openxmlformats.org/officeDocument/2006/relationships/image" Target="../media/image315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wmf"/><Relationship Id="rId13" Type="http://schemas.openxmlformats.org/officeDocument/2006/relationships/oleObject" Target="../embeddings/oleObject324.bin"/><Relationship Id="rId18" Type="http://schemas.openxmlformats.org/officeDocument/2006/relationships/image" Target="../media/image326.wmf"/><Relationship Id="rId3" Type="http://schemas.openxmlformats.org/officeDocument/2006/relationships/oleObject" Target="../embeddings/oleObject319.bin"/><Relationship Id="rId7" Type="http://schemas.openxmlformats.org/officeDocument/2006/relationships/oleObject" Target="../embeddings/oleObject321.bin"/><Relationship Id="rId12" Type="http://schemas.openxmlformats.org/officeDocument/2006/relationships/image" Target="../media/image323.wmf"/><Relationship Id="rId17" Type="http://schemas.openxmlformats.org/officeDocument/2006/relationships/oleObject" Target="../embeddings/oleObject3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5.wmf"/><Relationship Id="rId20" Type="http://schemas.openxmlformats.org/officeDocument/2006/relationships/image" Target="../media/image327.wmf"/><Relationship Id="rId1" Type="http://schemas.openxmlformats.org/officeDocument/2006/relationships/vmlDrawing" Target="../drawings/vmlDrawing78.vml"/><Relationship Id="rId6" Type="http://schemas.openxmlformats.org/officeDocument/2006/relationships/image" Target="../media/image320.wmf"/><Relationship Id="rId11" Type="http://schemas.openxmlformats.org/officeDocument/2006/relationships/oleObject" Target="../embeddings/oleObject323.bin"/><Relationship Id="rId5" Type="http://schemas.openxmlformats.org/officeDocument/2006/relationships/oleObject" Target="../embeddings/oleObject320.bin"/><Relationship Id="rId15" Type="http://schemas.openxmlformats.org/officeDocument/2006/relationships/oleObject" Target="../embeddings/oleObject325.bin"/><Relationship Id="rId10" Type="http://schemas.openxmlformats.org/officeDocument/2006/relationships/image" Target="../media/image322.wmf"/><Relationship Id="rId19" Type="http://schemas.openxmlformats.org/officeDocument/2006/relationships/oleObject" Target="../embeddings/oleObject327.bin"/><Relationship Id="rId4" Type="http://schemas.openxmlformats.org/officeDocument/2006/relationships/image" Target="../media/image319.wmf"/><Relationship Id="rId9" Type="http://schemas.openxmlformats.org/officeDocument/2006/relationships/oleObject" Target="../embeddings/oleObject322.bin"/><Relationship Id="rId14" Type="http://schemas.openxmlformats.org/officeDocument/2006/relationships/image" Target="../media/image324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wmf"/><Relationship Id="rId3" Type="http://schemas.openxmlformats.org/officeDocument/2006/relationships/oleObject" Target="../embeddings/oleObject328.bin"/><Relationship Id="rId7" Type="http://schemas.openxmlformats.org/officeDocument/2006/relationships/oleObject" Target="../embeddings/oleObject3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329.wmf"/><Relationship Id="rId5" Type="http://schemas.openxmlformats.org/officeDocument/2006/relationships/oleObject" Target="../embeddings/oleObject329.bin"/><Relationship Id="rId4" Type="http://schemas.openxmlformats.org/officeDocument/2006/relationships/image" Target="../media/image328.w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wmf"/><Relationship Id="rId3" Type="http://schemas.openxmlformats.org/officeDocument/2006/relationships/oleObject" Target="../embeddings/oleObject331.bin"/><Relationship Id="rId7" Type="http://schemas.openxmlformats.org/officeDocument/2006/relationships/oleObject" Target="../embeddings/oleObject333.bin"/><Relationship Id="rId12" Type="http://schemas.openxmlformats.org/officeDocument/2006/relationships/image" Target="../media/image3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332.wmf"/><Relationship Id="rId11" Type="http://schemas.openxmlformats.org/officeDocument/2006/relationships/oleObject" Target="../embeddings/oleObject335.bin"/><Relationship Id="rId5" Type="http://schemas.openxmlformats.org/officeDocument/2006/relationships/oleObject" Target="../embeddings/oleObject332.bin"/><Relationship Id="rId10" Type="http://schemas.openxmlformats.org/officeDocument/2006/relationships/image" Target="../media/image334.wmf"/><Relationship Id="rId4" Type="http://schemas.openxmlformats.org/officeDocument/2006/relationships/image" Target="../media/image331.wmf"/><Relationship Id="rId9" Type="http://schemas.openxmlformats.org/officeDocument/2006/relationships/oleObject" Target="../embeddings/oleObject334.bin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4" Type="http://schemas.openxmlformats.org/officeDocument/2006/relationships/image" Target="../media/image336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4" Type="http://schemas.openxmlformats.org/officeDocument/2006/relationships/image" Target="../media/image337.w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wmf"/><Relationship Id="rId3" Type="http://schemas.openxmlformats.org/officeDocument/2006/relationships/oleObject" Target="../embeddings/oleObject338.bin"/><Relationship Id="rId7" Type="http://schemas.openxmlformats.org/officeDocument/2006/relationships/oleObject" Target="../embeddings/oleObject3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339.wmf"/><Relationship Id="rId5" Type="http://schemas.openxmlformats.org/officeDocument/2006/relationships/oleObject" Target="../embeddings/oleObject339.bin"/><Relationship Id="rId4" Type="http://schemas.openxmlformats.org/officeDocument/2006/relationships/image" Target="../media/image338.w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wmf"/><Relationship Id="rId13" Type="http://schemas.openxmlformats.org/officeDocument/2006/relationships/oleObject" Target="../embeddings/oleObject346.bin"/><Relationship Id="rId3" Type="http://schemas.openxmlformats.org/officeDocument/2006/relationships/oleObject" Target="../embeddings/oleObject341.bin"/><Relationship Id="rId7" Type="http://schemas.openxmlformats.org/officeDocument/2006/relationships/oleObject" Target="../embeddings/oleObject343.bin"/><Relationship Id="rId12" Type="http://schemas.openxmlformats.org/officeDocument/2006/relationships/image" Target="../media/image3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342.wmf"/><Relationship Id="rId11" Type="http://schemas.openxmlformats.org/officeDocument/2006/relationships/oleObject" Target="../embeddings/oleObject345.bin"/><Relationship Id="rId5" Type="http://schemas.openxmlformats.org/officeDocument/2006/relationships/oleObject" Target="../embeddings/oleObject342.bin"/><Relationship Id="rId10" Type="http://schemas.openxmlformats.org/officeDocument/2006/relationships/image" Target="../media/image344.wmf"/><Relationship Id="rId4" Type="http://schemas.openxmlformats.org/officeDocument/2006/relationships/image" Target="../media/image341.wmf"/><Relationship Id="rId9" Type="http://schemas.openxmlformats.org/officeDocument/2006/relationships/oleObject" Target="../embeddings/oleObject344.bin"/><Relationship Id="rId14" Type="http://schemas.openxmlformats.org/officeDocument/2006/relationships/image" Target="../media/image34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6.wmf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wmf"/><Relationship Id="rId3" Type="http://schemas.openxmlformats.org/officeDocument/2006/relationships/oleObject" Target="../embeddings/oleObject347.bin"/><Relationship Id="rId7" Type="http://schemas.openxmlformats.org/officeDocument/2006/relationships/oleObject" Target="../embeddings/oleObject3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348.wmf"/><Relationship Id="rId5" Type="http://schemas.openxmlformats.org/officeDocument/2006/relationships/oleObject" Target="../embeddings/oleObject348.bin"/><Relationship Id="rId4" Type="http://schemas.openxmlformats.org/officeDocument/2006/relationships/image" Target="../media/image347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wmf"/><Relationship Id="rId3" Type="http://schemas.openxmlformats.org/officeDocument/2006/relationships/oleObject" Target="../embeddings/oleObject350.bin"/><Relationship Id="rId7" Type="http://schemas.openxmlformats.org/officeDocument/2006/relationships/oleObject" Target="../embeddings/oleObject352.bin"/><Relationship Id="rId12" Type="http://schemas.openxmlformats.org/officeDocument/2006/relationships/image" Target="../media/image3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351.wmf"/><Relationship Id="rId11" Type="http://schemas.openxmlformats.org/officeDocument/2006/relationships/oleObject" Target="../embeddings/oleObject354.bin"/><Relationship Id="rId5" Type="http://schemas.openxmlformats.org/officeDocument/2006/relationships/oleObject" Target="../embeddings/oleObject351.bin"/><Relationship Id="rId10" Type="http://schemas.openxmlformats.org/officeDocument/2006/relationships/image" Target="../media/image353.wmf"/><Relationship Id="rId4" Type="http://schemas.openxmlformats.org/officeDocument/2006/relationships/image" Target="../media/image350.wmf"/><Relationship Id="rId9" Type="http://schemas.openxmlformats.org/officeDocument/2006/relationships/oleObject" Target="../embeddings/oleObject353.bin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wmf"/><Relationship Id="rId13" Type="http://schemas.openxmlformats.org/officeDocument/2006/relationships/oleObject" Target="../embeddings/oleObject360.bin"/><Relationship Id="rId3" Type="http://schemas.openxmlformats.org/officeDocument/2006/relationships/oleObject" Target="../embeddings/oleObject355.bin"/><Relationship Id="rId7" Type="http://schemas.openxmlformats.org/officeDocument/2006/relationships/oleObject" Target="../embeddings/oleObject357.bin"/><Relationship Id="rId12" Type="http://schemas.openxmlformats.org/officeDocument/2006/relationships/image" Target="../media/image3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356.wmf"/><Relationship Id="rId11" Type="http://schemas.openxmlformats.org/officeDocument/2006/relationships/oleObject" Target="../embeddings/oleObject359.bin"/><Relationship Id="rId5" Type="http://schemas.openxmlformats.org/officeDocument/2006/relationships/oleObject" Target="../embeddings/oleObject356.bin"/><Relationship Id="rId15" Type="http://schemas.openxmlformats.org/officeDocument/2006/relationships/oleObject" Target="../embeddings/oleObject361.bin"/><Relationship Id="rId10" Type="http://schemas.openxmlformats.org/officeDocument/2006/relationships/image" Target="../media/image358.wmf"/><Relationship Id="rId4" Type="http://schemas.openxmlformats.org/officeDocument/2006/relationships/image" Target="../media/image355.wmf"/><Relationship Id="rId9" Type="http://schemas.openxmlformats.org/officeDocument/2006/relationships/oleObject" Target="../embeddings/oleObject358.bin"/><Relationship Id="rId14" Type="http://schemas.openxmlformats.org/officeDocument/2006/relationships/image" Target="../media/image360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wmf"/><Relationship Id="rId3" Type="http://schemas.openxmlformats.org/officeDocument/2006/relationships/oleObject" Target="../embeddings/oleObject362.bin"/><Relationship Id="rId7" Type="http://schemas.openxmlformats.org/officeDocument/2006/relationships/oleObject" Target="../embeddings/oleObject364.bin"/><Relationship Id="rId12" Type="http://schemas.openxmlformats.org/officeDocument/2006/relationships/image" Target="../media/image3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362.wmf"/><Relationship Id="rId11" Type="http://schemas.openxmlformats.org/officeDocument/2006/relationships/oleObject" Target="../embeddings/oleObject366.bin"/><Relationship Id="rId5" Type="http://schemas.openxmlformats.org/officeDocument/2006/relationships/oleObject" Target="../embeddings/oleObject363.bin"/><Relationship Id="rId10" Type="http://schemas.openxmlformats.org/officeDocument/2006/relationships/image" Target="../media/image364.wmf"/><Relationship Id="rId4" Type="http://schemas.openxmlformats.org/officeDocument/2006/relationships/image" Target="../media/image361.wmf"/><Relationship Id="rId9" Type="http://schemas.openxmlformats.org/officeDocument/2006/relationships/oleObject" Target="../embeddings/oleObject365.bin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wmf"/><Relationship Id="rId3" Type="http://schemas.openxmlformats.org/officeDocument/2006/relationships/oleObject" Target="../embeddings/oleObject367.bin"/><Relationship Id="rId7" Type="http://schemas.openxmlformats.org/officeDocument/2006/relationships/oleObject" Target="../embeddings/oleObject3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366.wmf"/><Relationship Id="rId5" Type="http://schemas.openxmlformats.org/officeDocument/2006/relationships/oleObject" Target="../embeddings/oleObject368.bin"/><Relationship Id="rId10" Type="http://schemas.openxmlformats.org/officeDocument/2006/relationships/image" Target="../media/image368.wmf"/><Relationship Id="rId4" Type="http://schemas.openxmlformats.org/officeDocument/2006/relationships/image" Target="../media/image365.wmf"/><Relationship Id="rId9" Type="http://schemas.openxmlformats.org/officeDocument/2006/relationships/oleObject" Target="../embeddings/oleObject370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4" Type="http://schemas.openxmlformats.org/officeDocument/2006/relationships/image" Target="../media/image369.w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371.wmf"/><Relationship Id="rId5" Type="http://schemas.openxmlformats.org/officeDocument/2006/relationships/oleObject" Target="../embeddings/oleObject373.bin"/><Relationship Id="rId4" Type="http://schemas.openxmlformats.org/officeDocument/2006/relationships/image" Target="../media/image370.wmf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69.wmf"/><Relationship Id="rId26" Type="http://schemas.openxmlformats.org/officeDocument/2006/relationships/image" Target="../media/image73.wmf"/><Relationship Id="rId3" Type="http://schemas.openxmlformats.org/officeDocument/2006/relationships/oleObject" Target="../embeddings/oleObject63.bin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70.bin"/><Relationship Id="rId25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7.bin"/><Relationship Id="rId24" Type="http://schemas.openxmlformats.org/officeDocument/2006/relationships/image" Target="../media/image72.wmf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73.bin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71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8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86.wmf"/><Relationship Id="rId9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9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9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9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9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0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0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1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1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20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1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21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2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29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28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31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oleObject" Target="../embeddings/oleObject138.bin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0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39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3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145.bin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46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oleObject" Target="../embeddings/oleObject151.bin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3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7.bin"/><Relationship Id="rId15" Type="http://schemas.openxmlformats.org/officeDocument/2006/relationships/oleObject" Target="../embeddings/oleObject152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49.bin"/><Relationship Id="rId14" Type="http://schemas.openxmlformats.org/officeDocument/2006/relationships/image" Target="../media/image152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158.bin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1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4.bin"/><Relationship Id="rId10" Type="http://schemas.openxmlformats.org/officeDocument/2006/relationships/image" Target="../media/image157.wmf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159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1.wmf"/><Relationship Id="rId5" Type="http://schemas.openxmlformats.org/officeDocument/2006/relationships/oleObject" Target="../embeddings/oleObject160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16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64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oleObject" Target="../embeddings/oleObject169.bin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6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1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70.bin"/><Relationship Id="rId10" Type="http://schemas.openxmlformats.org/officeDocument/2006/relationships/image" Target="../media/image168.wmf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70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3.bin"/><Relationship Id="rId12" Type="http://schemas.openxmlformats.org/officeDocument/2006/relationships/image" Target="../media/image1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73.wmf"/><Relationship Id="rId11" Type="http://schemas.openxmlformats.org/officeDocument/2006/relationships/oleObject" Target="../embeddings/oleObject175.bin"/><Relationship Id="rId5" Type="http://schemas.openxmlformats.org/officeDocument/2006/relationships/oleObject" Target="../embeddings/oleObject172.bin"/><Relationship Id="rId10" Type="http://schemas.openxmlformats.org/officeDocument/2006/relationships/image" Target="../media/image175.wmf"/><Relationship Id="rId4" Type="http://schemas.openxmlformats.org/officeDocument/2006/relationships/image" Target="../media/image172.wmf"/><Relationship Id="rId9" Type="http://schemas.openxmlformats.org/officeDocument/2006/relationships/oleObject" Target="../embeddings/oleObject17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78.w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177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13" Type="http://schemas.openxmlformats.org/officeDocument/2006/relationships/oleObject" Target="../embeddings/oleObject183.bin"/><Relationship Id="rId18" Type="http://schemas.openxmlformats.org/officeDocument/2006/relationships/image" Target="../media/image186.wmf"/><Relationship Id="rId3" Type="http://schemas.openxmlformats.org/officeDocument/2006/relationships/oleObject" Target="../embeddings/oleObject178.bin"/><Relationship Id="rId7" Type="http://schemas.openxmlformats.org/officeDocument/2006/relationships/oleObject" Target="../embeddings/oleObject180.bin"/><Relationship Id="rId12" Type="http://schemas.openxmlformats.org/officeDocument/2006/relationships/image" Target="../media/image183.wmf"/><Relationship Id="rId17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5.w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80.wmf"/><Relationship Id="rId11" Type="http://schemas.openxmlformats.org/officeDocument/2006/relationships/oleObject" Target="../embeddings/oleObject182.bin"/><Relationship Id="rId5" Type="http://schemas.openxmlformats.org/officeDocument/2006/relationships/oleObject" Target="../embeddings/oleObject179.bin"/><Relationship Id="rId15" Type="http://schemas.openxmlformats.org/officeDocument/2006/relationships/oleObject" Target="../embeddings/oleObject184.bin"/><Relationship Id="rId10" Type="http://schemas.openxmlformats.org/officeDocument/2006/relationships/image" Target="../media/image182.wmf"/><Relationship Id="rId4" Type="http://schemas.openxmlformats.org/officeDocument/2006/relationships/image" Target="../media/image179.wmf"/><Relationship Id="rId9" Type="http://schemas.openxmlformats.org/officeDocument/2006/relationships/oleObject" Target="../embeddings/oleObject181.bin"/><Relationship Id="rId14" Type="http://schemas.openxmlformats.org/officeDocument/2006/relationships/image" Target="../media/image184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87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12" Type="http://schemas.openxmlformats.org/officeDocument/2006/relationships/image" Target="../media/image1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89.wmf"/><Relationship Id="rId11" Type="http://schemas.openxmlformats.org/officeDocument/2006/relationships/oleObject" Target="../embeddings/oleObject191.bin"/><Relationship Id="rId5" Type="http://schemas.openxmlformats.org/officeDocument/2006/relationships/oleObject" Target="../embeddings/oleObject188.bin"/><Relationship Id="rId10" Type="http://schemas.openxmlformats.org/officeDocument/2006/relationships/image" Target="../media/image191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19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94.wmf"/><Relationship Id="rId5" Type="http://schemas.openxmlformats.org/officeDocument/2006/relationships/oleObject" Target="../embeddings/oleObject193.bin"/><Relationship Id="rId4" Type="http://schemas.openxmlformats.org/officeDocument/2006/relationships/image" Target="../media/image193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96.wmf"/><Relationship Id="rId5" Type="http://schemas.openxmlformats.org/officeDocument/2006/relationships/oleObject" Target="../embeddings/oleObject195.bin"/><Relationship Id="rId4" Type="http://schemas.openxmlformats.org/officeDocument/2006/relationships/image" Target="../media/image195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13" Type="http://schemas.openxmlformats.org/officeDocument/2006/relationships/oleObject" Target="../embeddings/oleObject201.bin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8.bin"/><Relationship Id="rId12" Type="http://schemas.openxmlformats.org/officeDocument/2006/relationships/image" Target="../media/image2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98.wmf"/><Relationship Id="rId11" Type="http://schemas.openxmlformats.org/officeDocument/2006/relationships/oleObject" Target="../embeddings/oleObject200.bin"/><Relationship Id="rId5" Type="http://schemas.openxmlformats.org/officeDocument/2006/relationships/oleObject" Target="../embeddings/oleObject197.bin"/><Relationship Id="rId10" Type="http://schemas.openxmlformats.org/officeDocument/2006/relationships/image" Target="../media/image200.wmf"/><Relationship Id="rId4" Type="http://schemas.openxmlformats.org/officeDocument/2006/relationships/image" Target="../media/image197.wmf"/><Relationship Id="rId9" Type="http://schemas.openxmlformats.org/officeDocument/2006/relationships/oleObject" Target="../embeddings/oleObject199.bin"/><Relationship Id="rId14" Type="http://schemas.openxmlformats.org/officeDocument/2006/relationships/image" Target="../media/image202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3" Type="http://schemas.openxmlformats.org/officeDocument/2006/relationships/oleObject" Target="../embeddings/oleObject202.bin"/><Relationship Id="rId7" Type="http://schemas.openxmlformats.org/officeDocument/2006/relationships/oleObject" Target="../embeddings/oleObject2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04.wmf"/><Relationship Id="rId5" Type="http://schemas.openxmlformats.org/officeDocument/2006/relationships/oleObject" Target="../embeddings/oleObject203.bin"/><Relationship Id="rId4" Type="http://schemas.openxmlformats.org/officeDocument/2006/relationships/image" Target="../media/image203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206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3" Type="http://schemas.openxmlformats.org/officeDocument/2006/relationships/oleObject" Target="../embeddings/oleObject206.bin"/><Relationship Id="rId7" Type="http://schemas.openxmlformats.org/officeDocument/2006/relationships/oleObject" Target="../embeddings/oleObject2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08.wmf"/><Relationship Id="rId5" Type="http://schemas.openxmlformats.org/officeDocument/2006/relationships/oleObject" Target="../embeddings/oleObject207.bin"/><Relationship Id="rId10" Type="http://schemas.openxmlformats.org/officeDocument/2006/relationships/image" Target="../media/image210.wmf"/><Relationship Id="rId4" Type="http://schemas.openxmlformats.org/officeDocument/2006/relationships/image" Target="../media/image207.wmf"/><Relationship Id="rId9" Type="http://schemas.openxmlformats.org/officeDocument/2006/relationships/oleObject" Target="../embeddings/oleObject209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12.wmf"/><Relationship Id="rId5" Type="http://schemas.openxmlformats.org/officeDocument/2006/relationships/oleObject" Target="../embeddings/oleObject211.bin"/><Relationship Id="rId4" Type="http://schemas.openxmlformats.org/officeDocument/2006/relationships/image" Target="../media/image211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13" Type="http://schemas.openxmlformats.org/officeDocument/2006/relationships/oleObject" Target="../embeddings/oleObject217.bin"/><Relationship Id="rId18" Type="http://schemas.openxmlformats.org/officeDocument/2006/relationships/image" Target="../media/image220.wmf"/><Relationship Id="rId26" Type="http://schemas.openxmlformats.org/officeDocument/2006/relationships/image" Target="../media/image224.wmf"/><Relationship Id="rId3" Type="http://schemas.openxmlformats.org/officeDocument/2006/relationships/oleObject" Target="../embeddings/oleObject212.bin"/><Relationship Id="rId21" Type="http://schemas.openxmlformats.org/officeDocument/2006/relationships/oleObject" Target="../embeddings/oleObject221.bin"/><Relationship Id="rId7" Type="http://schemas.openxmlformats.org/officeDocument/2006/relationships/oleObject" Target="../embeddings/oleObject214.bin"/><Relationship Id="rId12" Type="http://schemas.openxmlformats.org/officeDocument/2006/relationships/image" Target="../media/image217.wmf"/><Relationship Id="rId17" Type="http://schemas.openxmlformats.org/officeDocument/2006/relationships/oleObject" Target="../embeddings/oleObject219.bin"/><Relationship Id="rId25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9.wmf"/><Relationship Id="rId20" Type="http://schemas.openxmlformats.org/officeDocument/2006/relationships/image" Target="../media/image221.wmf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14.wmf"/><Relationship Id="rId11" Type="http://schemas.openxmlformats.org/officeDocument/2006/relationships/oleObject" Target="../embeddings/oleObject216.bin"/><Relationship Id="rId24" Type="http://schemas.openxmlformats.org/officeDocument/2006/relationships/image" Target="../media/image223.wmf"/><Relationship Id="rId5" Type="http://schemas.openxmlformats.org/officeDocument/2006/relationships/oleObject" Target="../embeddings/oleObject213.bin"/><Relationship Id="rId15" Type="http://schemas.openxmlformats.org/officeDocument/2006/relationships/oleObject" Target="../embeddings/oleObject218.bin"/><Relationship Id="rId23" Type="http://schemas.openxmlformats.org/officeDocument/2006/relationships/oleObject" Target="../embeddings/oleObject222.bin"/><Relationship Id="rId10" Type="http://schemas.openxmlformats.org/officeDocument/2006/relationships/image" Target="../media/image216.wmf"/><Relationship Id="rId19" Type="http://schemas.openxmlformats.org/officeDocument/2006/relationships/oleObject" Target="../embeddings/oleObject220.bin"/><Relationship Id="rId4" Type="http://schemas.openxmlformats.org/officeDocument/2006/relationships/image" Target="../media/image213.wmf"/><Relationship Id="rId9" Type="http://schemas.openxmlformats.org/officeDocument/2006/relationships/oleObject" Target="../embeddings/oleObject215.bin"/><Relationship Id="rId14" Type="http://schemas.openxmlformats.org/officeDocument/2006/relationships/image" Target="../media/image218.wmf"/><Relationship Id="rId22" Type="http://schemas.openxmlformats.org/officeDocument/2006/relationships/image" Target="../media/image222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wmf"/><Relationship Id="rId3" Type="http://schemas.openxmlformats.org/officeDocument/2006/relationships/oleObject" Target="../embeddings/oleObject224.bin"/><Relationship Id="rId7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26.wmf"/><Relationship Id="rId5" Type="http://schemas.openxmlformats.org/officeDocument/2006/relationships/oleObject" Target="../embeddings/oleObject225.bin"/><Relationship Id="rId10" Type="http://schemas.openxmlformats.org/officeDocument/2006/relationships/image" Target="../media/image228.wmf"/><Relationship Id="rId4" Type="http://schemas.openxmlformats.org/officeDocument/2006/relationships/image" Target="../media/image225.wmf"/><Relationship Id="rId9" Type="http://schemas.openxmlformats.org/officeDocument/2006/relationships/oleObject" Target="../embeddings/oleObject227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13" Type="http://schemas.openxmlformats.org/officeDocument/2006/relationships/oleObject" Target="../embeddings/oleObject233.bin"/><Relationship Id="rId3" Type="http://schemas.openxmlformats.org/officeDocument/2006/relationships/oleObject" Target="../embeddings/oleObject228.bin"/><Relationship Id="rId7" Type="http://schemas.openxmlformats.org/officeDocument/2006/relationships/oleObject" Target="../embeddings/oleObject230.bin"/><Relationship Id="rId12" Type="http://schemas.openxmlformats.org/officeDocument/2006/relationships/image" Target="../media/image2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30.wmf"/><Relationship Id="rId11" Type="http://schemas.openxmlformats.org/officeDocument/2006/relationships/oleObject" Target="../embeddings/oleObject232.bin"/><Relationship Id="rId5" Type="http://schemas.openxmlformats.org/officeDocument/2006/relationships/oleObject" Target="../embeddings/oleObject229.bin"/><Relationship Id="rId10" Type="http://schemas.openxmlformats.org/officeDocument/2006/relationships/image" Target="../media/image232.wmf"/><Relationship Id="rId4" Type="http://schemas.openxmlformats.org/officeDocument/2006/relationships/image" Target="../media/image229.wmf"/><Relationship Id="rId9" Type="http://schemas.openxmlformats.org/officeDocument/2006/relationships/oleObject" Target="../embeddings/oleObject231.bin"/><Relationship Id="rId14" Type="http://schemas.openxmlformats.org/officeDocument/2006/relationships/image" Target="../media/image234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wmf"/><Relationship Id="rId3" Type="http://schemas.openxmlformats.org/officeDocument/2006/relationships/oleObject" Target="../embeddings/oleObject234.bin"/><Relationship Id="rId7" Type="http://schemas.openxmlformats.org/officeDocument/2006/relationships/oleObject" Target="../embeddings/oleObject2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36.wmf"/><Relationship Id="rId5" Type="http://schemas.openxmlformats.org/officeDocument/2006/relationships/oleObject" Target="../embeddings/oleObject235.bin"/><Relationship Id="rId10" Type="http://schemas.openxmlformats.org/officeDocument/2006/relationships/image" Target="../media/image238.wmf"/><Relationship Id="rId4" Type="http://schemas.openxmlformats.org/officeDocument/2006/relationships/image" Target="../media/image235.wmf"/><Relationship Id="rId9" Type="http://schemas.openxmlformats.org/officeDocument/2006/relationships/oleObject" Target="../embeddings/oleObject23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wmf"/><Relationship Id="rId3" Type="http://schemas.openxmlformats.org/officeDocument/2006/relationships/oleObject" Target="../embeddings/oleObject238.bin"/><Relationship Id="rId7" Type="http://schemas.openxmlformats.org/officeDocument/2006/relationships/oleObject" Target="../embeddings/oleObject240.bin"/><Relationship Id="rId12" Type="http://schemas.openxmlformats.org/officeDocument/2006/relationships/image" Target="../media/image2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40.wmf"/><Relationship Id="rId11" Type="http://schemas.openxmlformats.org/officeDocument/2006/relationships/oleObject" Target="../embeddings/oleObject242.bin"/><Relationship Id="rId5" Type="http://schemas.openxmlformats.org/officeDocument/2006/relationships/oleObject" Target="../embeddings/oleObject239.bin"/><Relationship Id="rId10" Type="http://schemas.openxmlformats.org/officeDocument/2006/relationships/image" Target="../media/image242.wmf"/><Relationship Id="rId4" Type="http://schemas.openxmlformats.org/officeDocument/2006/relationships/image" Target="../media/image239.wmf"/><Relationship Id="rId9" Type="http://schemas.openxmlformats.org/officeDocument/2006/relationships/oleObject" Target="../embeddings/oleObject241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13" Type="http://schemas.openxmlformats.org/officeDocument/2006/relationships/oleObject" Target="../embeddings/oleObject248.bin"/><Relationship Id="rId3" Type="http://schemas.openxmlformats.org/officeDocument/2006/relationships/oleObject" Target="../embeddings/oleObject243.bin"/><Relationship Id="rId7" Type="http://schemas.openxmlformats.org/officeDocument/2006/relationships/oleObject" Target="../embeddings/oleObject245.bin"/><Relationship Id="rId12" Type="http://schemas.openxmlformats.org/officeDocument/2006/relationships/image" Target="../media/image24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0.wmf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45.wmf"/><Relationship Id="rId11" Type="http://schemas.openxmlformats.org/officeDocument/2006/relationships/oleObject" Target="../embeddings/oleObject247.bin"/><Relationship Id="rId5" Type="http://schemas.openxmlformats.org/officeDocument/2006/relationships/oleObject" Target="../embeddings/oleObject244.bin"/><Relationship Id="rId15" Type="http://schemas.openxmlformats.org/officeDocument/2006/relationships/oleObject" Target="../embeddings/oleObject249.bin"/><Relationship Id="rId10" Type="http://schemas.openxmlformats.org/officeDocument/2006/relationships/image" Target="../media/image247.wmf"/><Relationship Id="rId4" Type="http://schemas.openxmlformats.org/officeDocument/2006/relationships/image" Target="../media/image244.wmf"/><Relationship Id="rId9" Type="http://schemas.openxmlformats.org/officeDocument/2006/relationships/oleObject" Target="../embeddings/oleObject246.bin"/><Relationship Id="rId14" Type="http://schemas.openxmlformats.org/officeDocument/2006/relationships/image" Target="../media/image249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52.wmf"/><Relationship Id="rId5" Type="http://schemas.openxmlformats.org/officeDocument/2006/relationships/oleObject" Target="../embeddings/oleObject251.bin"/><Relationship Id="rId4" Type="http://schemas.openxmlformats.org/officeDocument/2006/relationships/image" Target="../media/image251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wmf"/><Relationship Id="rId13" Type="http://schemas.openxmlformats.org/officeDocument/2006/relationships/oleObject" Target="../embeddings/oleObject257.bin"/><Relationship Id="rId3" Type="http://schemas.openxmlformats.org/officeDocument/2006/relationships/oleObject" Target="../embeddings/oleObject252.bin"/><Relationship Id="rId7" Type="http://schemas.openxmlformats.org/officeDocument/2006/relationships/oleObject" Target="../embeddings/oleObject254.bin"/><Relationship Id="rId12" Type="http://schemas.openxmlformats.org/officeDocument/2006/relationships/image" Target="../media/image2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54.wmf"/><Relationship Id="rId11" Type="http://schemas.openxmlformats.org/officeDocument/2006/relationships/oleObject" Target="../embeddings/oleObject256.bin"/><Relationship Id="rId5" Type="http://schemas.openxmlformats.org/officeDocument/2006/relationships/oleObject" Target="../embeddings/oleObject253.bin"/><Relationship Id="rId10" Type="http://schemas.openxmlformats.org/officeDocument/2006/relationships/image" Target="../media/image256.wmf"/><Relationship Id="rId4" Type="http://schemas.openxmlformats.org/officeDocument/2006/relationships/image" Target="../media/image253.wmf"/><Relationship Id="rId9" Type="http://schemas.openxmlformats.org/officeDocument/2006/relationships/oleObject" Target="../embeddings/oleObject255.bin"/><Relationship Id="rId14" Type="http://schemas.openxmlformats.org/officeDocument/2006/relationships/image" Target="../media/image258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60.wmf"/><Relationship Id="rId5" Type="http://schemas.openxmlformats.org/officeDocument/2006/relationships/oleObject" Target="../embeddings/oleObject259.bin"/><Relationship Id="rId4" Type="http://schemas.openxmlformats.org/officeDocument/2006/relationships/image" Target="../media/image259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3" Type="http://schemas.openxmlformats.org/officeDocument/2006/relationships/oleObject" Target="../embeddings/oleObject260.bin"/><Relationship Id="rId7" Type="http://schemas.openxmlformats.org/officeDocument/2006/relationships/oleObject" Target="../embeddings/oleObject2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62.wmf"/><Relationship Id="rId5" Type="http://schemas.openxmlformats.org/officeDocument/2006/relationships/oleObject" Target="../embeddings/oleObject261.bin"/><Relationship Id="rId10" Type="http://schemas.openxmlformats.org/officeDocument/2006/relationships/image" Target="../media/image264.wmf"/><Relationship Id="rId4" Type="http://schemas.openxmlformats.org/officeDocument/2006/relationships/image" Target="../media/image261.wmf"/><Relationship Id="rId9" Type="http://schemas.openxmlformats.org/officeDocument/2006/relationships/oleObject" Target="../embeddings/oleObject263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wmf"/><Relationship Id="rId3" Type="http://schemas.openxmlformats.org/officeDocument/2006/relationships/oleObject" Target="../embeddings/oleObject264.bin"/><Relationship Id="rId7" Type="http://schemas.openxmlformats.org/officeDocument/2006/relationships/oleObject" Target="../embeddings/oleObject2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66.wmf"/><Relationship Id="rId5" Type="http://schemas.openxmlformats.org/officeDocument/2006/relationships/oleObject" Target="../embeddings/oleObject265.bin"/><Relationship Id="rId4" Type="http://schemas.openxmlformats.org/officeDocument/2006/relationships/image" Target="../media/image265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wmf"/><Relationship Id="rId3" Type="http://schemas.openxmlformats.org/officeDocument/2006/relationships/oleObject" Target="../embeddings/oleObject267.bin"/><Relationship Id="rId7" Type="http://schemas.openxmlformats.org/officeDocument/2006/relationships/oleObject" Target="../embeddings/oleObject269.bin"/><Relationship Id="rId12" Type="http://schemas.openxmlformats.org/officeDocument/2006/relationships/image" Target="../media/image2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69.wmf"/><Relationship Id="rId11" Type="http://schemas.openxmlformats.org/officeDocument/2006/relationships/oleObject" Target="../embeddings/oleObject271.bin"/><Relationship Id="rId5" Type="http://schemas.openxmlformats.org/officeDocument/2006/relationships/oleObject" Target="../embeddings/oleObject268.bin"/><Relationship Id="rId10" Type="http://schemas.openxmlformats.org/officeDocument/2006/relationships/image" Target="../media/image271.wmf"/><Relationship Id="rId4" Type="http://schemas.openxmlformats.org/officeDocument/2006/relationships/image" Target="../media/image268.wmf"/><Relationship Id="rId9" Type="http://schemas.openxmlformats.org/officeDocument/2006/relationships/oleObject" Target="../embeddings/oleObject27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4.w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wmf"/><Relationship Id="rId13" Type="http://schemas.openxmlformats.org/officeDocument/2006/relationships/oleObject" Target="../embeddings/oleObject277.bin"/><Relationship Id="rId3" Type="http://schemas.openxmlformats.org/officeDocument/2006/relationships/oleObject" Target="../embeddings/oleObject272.bin"/><Relationship Id="rId7" Type="http://schemas.openxmlformats.org/officeDocument/2006/relationships/oleObject" Target="../embeddings/oleObject274.bin"/><Relationship Id="rId12" Type="http://schemas.openxmlformats.org/officeDocument/2006/relationships/image" Target="../media/image2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74.wmf"/><Relationship Id="rId11" Type="http://schemas.openxmlformats.org/officeDocument/2006/relationships/oleObject" Target="../embeddings/oleObject276.bin"/><Relationship Id="rId5" Type="http://schemas.openxmlformats.org/officeDocument/2006/relationships/oleObject" Target="../embeddings/oleObject273.bin"/><Relationship Id="rId10" Type="http://schemas.openxmlformats.org/officeDocument/2006/relationships/image" Target="../media/image276.wmf"/><Relationship Id="rId4" Type="http://schemas.openxmlformats.org/officeDocument/2006/relationships/image" Target="../media/image273.wmf"/><Relationship Id="rId9" Type="http://schemas.openxmlformats.org/officeDocument/2006/relationships/oleObject" Target="../embeddings/oleObject275.bin"/><Relationship Id="rId14" Type="http://schemas.openxmlformats.org/officeDocument/2006/relationships/image" Target="../media/image278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wmf"/><Relationship Id="rId3" Type="http://schemas.openxmlformats.org/officeDocument/2006/relationships/oleObject" Target="../embeddings/oleObject278.bin"/><Relationship Id="rId7" Type="http://schemas.openxmlformats.org/officeDocument/2006/relationships/oleObject" Target="../embeddings/oleObject280.bin"/><Relationship Id="rId12" Type="http://schemas.openxmlformats.org/officeDocument/2006/relationships/image" Target="../media/image2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80.wmf"/><Relationship Id="rId11" Type="http://schemas.openxmlformats.org/officeDocument/2006/relationships/oleObject" Target="../embeddings/oleObject282.bin"/><Relationship Id="rId5" Type="http://schemas.openxmlformats.org/officeDocument/2006/relationships/oleObject" Target="../embeddings/oleObject279.bin"/><Relationship Id="rId10" Type="http://schemas.openxmlformats.org/officeDocument/2006/relationships/image" Target="../media/image282.wmf"/><Relationship Id="rId4" Type="http://schemas.openxmlformats.org/officeDocument/2006/relationships/image" Target="../media/image279.wmf"/><Relationship Id="rId9" Type="http://schemas.openxmlformats.org/officeDocument/2006/relationships/oleObject" Target="../embeddings/oleObject281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wmf"/><Relationship Id="rId3" Type="http://schemas.openxmlformats.org/officeDocument/2006/relationships/oleObject" Target="../embeddings/oleObject283.bin"/><Relationship Id="rId7" Type="http://schemas.openxmlformats.org/officeDocument/2006/relationships/oleObject" Target="../embeddings/oleObject2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85.wmf"/><Relationship Id="rId5" Type="http://schemas.openxmlformats.org/officeDocument/2006/relationships/oleObject" Target="../embeddings/oleObject284.bin"/><Relationship Id="rId10" Type="http://schemas.openxmlformats.org/officeDocument/2006/relationships/image" Target="../media/image287.wmf"/><Relationship Id="rId4" Type="http://schemas.openxmlformats.org/officeDocument/2006/relationships/image" Target="../media/image284.wmf"/><Relationship Id="rId9" Type="http://schemas.openxmlformats.org/officeDocument/2006/relationships/oleObject" Target="../embeddings/oleObject286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wmf"/><Relationship Id="rId3" Type="http://schemas.openxmlformats.org/officeDocument/2006/relationships/oleObject" Target="../embeddings/oleObject287.bin"/><Relationship Id="rId7" Type="http://schemas.openxmlformats.org/officeDocument/2006/relationships/oleObject" Target="../embeddings/oleObject2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89.wmf"/><Relationship Id="rId11" Type="http://schemas.openxmlformats.org/officeDocument/2006/relationships/oleObject" Target="../embeddings/oleObject291.bin"/><Relationship Id="rId5" Type="http://schemas.openxmlformats.org/officeDocument/2006/relationships/oleObject" Target="../embeddings/oleObject288.bin"/><Relationship Id="rId10" Type="http://schemas.openxmlformats.org/officeDocument/2006/relationships/image" Target="../media/image291.wmf"/><Relationship Id="rId4" Type="http://schemas.openxmlformats.org/officeDocument/2006/relationships/image" Target="../media/image288.wmf"/><Relationship Id="rId9" Type="http://schemas.openxmlformats.org/officeDocument/2006/relationships/oleObject" Target="../embeddings/oleObject290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293.wmf"/><Relationship Id="rId5" Type="http://schemas.openxmlformats.org/officeDocument/2006/relationships/oleObject" Target="../embeddings/oleObject293.bin"/><Relationship Id="rId4" Type="http://schemas.openxmlformats.org/officeDocument/2006/relationships/image" Target="../media/image292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wmf"/><Relationship Id="rId3" Type="http://schemas.openxmlformats.org/officeDocument/2006/relationships/oleObject" Target="../embeddings/oleObject294.bin"/><Relationship Id="rId7" Type="http://schemas.openxmlformats.org/officeDocument/2006/relationships/oleObject" Target="../embeddings/oleObject2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95.wmf"/><Relationship Id="rId5" Type="http://schemas.openxmlformats.org/officeDocument/2006/relationships/oleObject" Target="../embeddings/oleObject295.bin"/><Relationship Id="rId4" Type="http://schemas.openxmlformats.org/officeDocument/2006/relationships/image" Target="../media/image294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wmf"/><Relationship Id="rId3" Type="http://schemas.openxmlformats.org/officeDocument/2006/relationships/oleObject" Target="../embeddings/oleObject297.bin"/><Relationship Id="rId7" Type="http://schemas.openxmlformats.org/officeDocument/2006/relationships/oleObject" Target="../embeddings/oleObject2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298.wmf"/><Relationship Id="rId5" Type="http://schemas.openxmlformats.org/officeDocument/2006/relationships/oleObject" Target="../embeddings/oleObject298.bin"/><Relationship Id="rId4" Type="http://schemas.openxmlformats.org/officeDocument/2006/relationships/image" Target="../media/image297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301.wmf"/><Relationship Id="rId5" Type="http://schemas.openxmlformats.org/officeDocument/2006/relationships/oleObject" Target="../embeddings/oleObject301.bin"/><Relationship Id="rId4" Type="http://schemas.openxmlformats.org/officeDocument/2006/relationships/image" Target="../media/image300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wmf"/><Relationship Id="rId3" Type="http://schemas.openxmlformats.org/officeDocument/2006/relationships/oleObject" Target="../embeddings/oleObject302.bin"/><Relationship Id="rId7" Type="http://schemas.openxmlformats.org/officeDocument/2006/relationships/oleObject" Target="../embeddings/oleObject3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303.wmf"/><Relationship Id="rId5" Type="http://schemas.openxmlformats.org/officeDocument/2006/relationships/oleObject" Target="../embeddings/oleObject303.bin"/><Relationship Id="rId10" Type="http://schemas.openxmlformats.org/officeDocument/2006/relationships/image" Target="../media/image305.wmf"/><Relationship Id="rId4" Type="http://schemas.openxmlformats.org/officeDocument/2006/relationships/image" Target="../media/image302.wmf"/><Relationship Id="rId9" Type="http://schemas.openxmlformats.org/officeDocument/2006/relationships/oleObject" Target="../embeddings/oleObject305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wmf"/><Relationship Id="rId3" Type="http://schemas.openxmlformats.org/officeDocument/2006/relationships/oleObject" Target="../embeddings/oleObject306.bin"/><Relationship Id="rId7" Type="http://schemas.openxmlformats.org/officeDocument/2006/relationships/oleObject" Target="../embeddings/oleObject3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307.wmf"/><Relationship Id="rId5" Type="http://schemas.openxmlformats.org/officeDocument/2006/relationships/oleObject" Target="../embeddings/oleObject307.bin"/><Relationship Id="rId10" Type="http://schemas.openxmlformats.org/officeDocument/2006/relationships/image" Target="../media/image309.wmf"/><Relationship Id="rId4" Type="http://schemas.openxmlformats.org/officeDocument/2006/relationships/image" Target="../media/image306.wmf"/><Relationship Id="rId9" Type="http://schemas.openxmlformats.org/officeDocument/2006/relationships/oleObject" Target="../embeddings/oleObject30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280229" y="3973162"/>
            <a:ext cx="537028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280229" y="4826248"/>
            <a:ext cx="537028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880343" y="4061637"/>
            <a:ext cx="2436503" cy="76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400" b="1" dirty="0">
                <a:solidFill>
                  <a:schemeClr val="accent1">
                    <a:lumMod val="75000"/>
                  </a:schemeClr>
                </a:solidFill>
              </a:rPr>
              <a:t>大学数学</a:t>
            </a:r>
          </a:p>
        </p:txBody>
      </p:sp>
      <p:sp>
        <p:nvSpPr>
          <p:cNvPr id="2" name="六边形 1"/>
          <p:cNvSpPr/>
          <p:nvPr/>
        </p:nvSpPr>
        <p:spPr>
          <a:xfrm rot="5400000">
            <a:off x="5185233" y="1679827"/>
            <a:ext cx="1821533" cy="1669318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六边形 15"/>
          <p:cNvSpPr/>
          <p:nvPr/>
        </p:nvSpPr>
        <p:spPr>
          <a:xfrm rot="3240977">
            <a:off x="5122824" y="1643458"/>
            <a:ext cx="1909371" cy="1749816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4472335">
            <a:off x="5131374" y="1651050"/>
            <a:ext cx="1909371" cy="1749816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0E4C474B-9B81-4ECA-A1EB-CD8B3498187B}"/>
              </a:ext>
            </a:extLst>
          </p:cNvPr>
          <p:cNvGrpSpPr/>
          <p:nvPr/>
        </p:nvGrpSpPr>
        <p:grpSpPr>
          <a:xfrm>
            <a:off x="465825" y="502045"/>
            <a:ext cx="11041213" cy="540473"/>
            <a:chOff x="552090" y="502045"/>
            <a:chExt cx="11041213" cy="540473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2AD84E1-380C-433C-9C26-70C397B21578}"/>
                </a:ext>
              </a:extLst>
            </p:cNvPr>
            <p:cNvSpPr/>
            <p:nvPr/>
          </p:nvSpPr>
          <p:spPr>
            <a:xfrm>
              <a:off x="552090" y="502045"/>
              <a:ext cx="64698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同样为了方便，也可以将一个矩阵</a:t>
              </a:r>
              <a:r>
                <a:rPr kumimoji="0" lang="en-US" altLang="zh-CN" sz="280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B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记作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" name="对象 2">
              <a:extLst>
                <a:ext uri="{FF2B5EF4-FFF2-40B4-BE49-F238E27FC236}">
                  <a16:creationId xmlns:a16="http://schemas.microsoft.com/office/drawing/2014/main" id="{B1518F67-E7DB-4855-B08C-C29CB46F32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283781"/>
                </p:ext>
              </p:extLst>
            </p:nvPr>
          </p:nvGraphicFramePr>
          <p:xfrm>
            <a:off x="6935637" y="572718"/>
            <a:ext cx="1739880" cy="46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26" name="Equation" r:id="rId3" imgW="1739880" imgH="469800" progId="Equation.DSMT4">
                    <p:embed/>
                  </p:oleObj>
                </mc:Choice>
                <mc:Fallback>
                  <p:oleObj name="Equation" r:id="rId3" imgW="1739880" imgH="46980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A92C5AD8-1D36-45F9-BCC5-353043997C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5637" y="572718"/>
                          <a:ext cx="1739880" cy="469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8979B6D-8FD7-4968-930D-F08308405712}"/>
                </a:ext>
              </a:extLst>
            </p:cNvPr>
            <p:cNvSpPr/>
            <p:nvPr/>
          </p:nvSpPr>
          <p:spPr>
            <a:xfrm>
              <a:off x="8675517" y="502045"/>
              <a:ext cx="29177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表示矩阵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B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是一个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A31E6F6-6CAA-404A-8DA6-9A1CC7739BF3}"/>
              </a:ext>
            </a:extLst>
          </p:cNvPr>
          <p:cNvGrpSpPr/>
          <p:nvPr/>
        </p:nvGrpSpPr>
        <p:grpSpPr>
          <a:xfrm>
            <a:off x="431319" y="1113191"/>
            <a:ext cx="8124976" cy="572734"/>
            <a:chOff x="431319" y="1113191"/>
            <a:chExt cx="8124976" cy="57273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3475DCC-81A3-4220-B8E6-F50506902132}"/>
                </a:ext>
              </a:extLst>
            </p:cNvPr>
            <p:cNvSpPr/>
            <p:nvPr/>
          </p:nvSpPr>
          <p:spPr>
            <a:xfrm>
              <a:off x="431319" y="1113191"/>
              <a:ext cx="77982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 n 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行 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m 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列的矩阵，而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B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的第 </a:t>
              </a:r>
              <a:r>
                <a:rPr kumimoji="0" lang="en-US" altLang="zh-CN" sz="2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i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 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行、第 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j 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列的元素是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6EF45A29-B411-4627-A782-147E6A2E09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1034711"/>
                </p:ext>
              </p:extLst>
            </p:nvPr>
          </p:nvGraphicFramePr>
          <p:xfrm>
            <a:off x="8162595" y="1216025"/>
            <a:ext cx="3937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27" name="Equation" r:id="rId5" imgW="393480" imgH="469800" progId="Equation.DSMT4">
                    <p:embed/>
                  </p:oleObj>
                </mc:Choice>
                <mc:Fallback>
                  <p:oleObj name="Equation" r:id="rId5" imgW="393480" imgH="46980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991EFA71-2A22-4C39-8E42-A7D02E1DF4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2595" y="1216025"/>
                          <a:ext cx="393700" cy="4699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6F5134B4-04BB-47DF-A394-D862AA655265}"/>
              </a:ext>
            </a:extLst>
          </p:cNvPr>
          <p:cNvSpPr/>
          <p:nvPr/>
        </p:nvSpPr>
        <p:spPr>
          <a:xfrm>
            <a:off x="8556295" y="1113191"/>
            <a:ext cx="3276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例如上面矩阵</a:t>
            </a:r>
            <a:r>
              <a:rPr kumimoji="0" lang="en-US" altLang="zh-CN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A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可表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28B5D42-EBCC-421D-8F75-D8D16CA68390}"/>
              </a:ext>
            </a:extLst>
          </p:cNvPr>
          <p:cNvGrpSpPr/>
          <p:nvPr/>
        </p:nvGrpSpPr>
        <p:grpSpPr>
          <a:xfrm>
            <a:off x="465825" y="1724337"/>
            <a:ext cx="6217170" cy="579668"/>
            <a:chOff x="465825" y="1724337"/>
            <a:chExt cx="6217170" cy="579668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906A01F-753D-4EAD-934B-9DBE053CF737}"/>
                </a:ext>
              </a:extLst>
            </p:cNvPr>
            <p:cNvSpPr/>
            <p:nvPr/>
          </p:nvSpPr>
          <p:spPr>
            <a:xfrm>
              <a:off x="465825" y="1724337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表示为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24E918B3-E500-4698-AD2B-BAE376A4E5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9977570"/>
                </p:ext>
              </p:extLst>
            </p:nvPr>
          </p:nvGraphicFramePr>
          <p:xfrm>
            <a:off x="1675950" y="1834205"/>
            <a:ext cx="1701720" cy="46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28" name="Equation" r:id="rId7" imgW="1701720" imgH="469800" progId="Equation.DSMT4">
                    <p:embed/>
                  </p:oleObj>
                </mc:Choice>
                <mc:Fallback>
                  <p:oleObj name="Equation" r:id="rId7" imgW="1701720" imgH="46980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A8169112-14B3-445A-9FFF-E1045D802F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5950" y="1834205"/>
                          <a:ext cx="1701720" cy="469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75499F4-F1A5-4B25-B41A-5396B48BAA3D}"/>
                </a:ext>
              </a:extLst>
            </p:cNvPr>
            <p:cNvSpPr/>
            <p:nvPr/>
          </p:nvSpPr>
          <p:spPr>
            <a:xfrm>
              <a:off x="3377670" y="1746279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其中的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F0721E29-AA86-4E5F-9464-C50F5634C0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1225072"/>
                </p:ext>
              </p:extLst>
            </p:nvPr>
          </p:nvGraphicFramePr>
          <p:xfrm>
            <a:off x="4587795" y="1853285"/>
            <a:ext cx="2095200" cy="431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29" name="Equation" r:id="rId9" imgW="2095200" imgH="431640" progId="Equation.DSMT4">
                    <p:embed/>
                  </p:oleObj>
                </mc:Choice>
                <mc:Fallback>
                  <p:oleObj name="Equation" r:id="rId9" imgW="2095200" imgH="431640" progId="Equation.DSMT4">
                    <p:embed/>
                    <p:pic>
                      <p:nvPicPr>
                        <p:cNvPr id="11" name="对象 10">
                          <a:extLst>
                            <a:ext uri="{FF2B5EF4-FFF2-40B4-BE49-F238E27FC236}">
                              <a16:creationId xmlns:a16="http://schemas.microsoft.com/office/drawing/2014/main" id="{46B954EC-BFFF-4247-9598-9BFD6CE861C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7795" y="1853285"/>
                          <a:ext cx="2095200" cy="4316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3EA3C0B6-DB9F-4DE8-AD5D-4A4FFC47E5A6}"/>
              </a:ext>
            </a:extLst>
          </p:cNvPr>
          <p:cNvSpPr/>
          <p:nvPr/>
        </p:nvSpPr>
        <p:spPr>
          <a:xfrm>
            <a:off x="465825" y="2332095"/>
            <a:ext cx="11041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两个矩阵 </a:t>
            </a:r>
            <a:r>
              <a:rPr kumimoji="0" lang="en-US" altLang="zh-CN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A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与 </a:t>
            </a:r>
            <a:r>
              <a:rPr kumimoji="0" lang="en-US" altLang="zh-CN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B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，如果它们的行数和列数都相同，且每个对应位置的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2570961-D165-4C9A-93B8-791ACA09107C}"/>
              </a:ext>
            </a:extLst>
          </p:cNvPr>
          <p:cNvSpPr/>
          <p:nvPr/>
        </p:nvSpPr>
        <p:spPr>
          <a:xfrm>
            <a:off x="465825" y="2931095"/>
            <a:ext cx="7458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元素也都相等，就称 </a:t>
            </a:r>
            <a:r>
              <a:rPr kumimoji="0" lang="en-US" altLang="zh-CN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A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与 </a:t>
            </a:r>
            <a:r>
              <a:rPr kumimoji="0" lang="en-US" altLang="zh-CN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B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相等，记作 </a:t>
            </a:r>
            <a:r>
              <a:rPr kumimoji="0" lang="en-US" altLang="zh-CN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A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=</a:t>
            </a:r>
            <a:r>
              <a:rPr kumimoji="0" lang="en-US" altLang="zh-CN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B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741DA40-04E7-41DB-9BF1-51AC1913DE5A}"/>
              </a:ext>
            </a:extLst>
          </p:cNvPr>
          <p:cNvSpPr/>
          <p:nvPr/>
        </p:nvSpPr>
        <p:spPr>
          <a:xfrm>
            <a:off x="7473303" y="2797469"/>
            <a:ext cx="902811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ea typeface="宋体" panose="02010600030101010101" pitchFamily="2" charset="-122"/>
                <a:cs typeface="Levenim MT" panose="02010502060101010101" pitchFamily="2" charset="-79"/>
              </a:rPr>
              <a:t>例如</a:t>
            </a:r>
            <a:endParaRPr lang="en-US" altLang="zh-CN" sz="2800" dirty="0">
              <a:solidFill>
                <a:prstClr val="black"/>
              </a:solidFill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0678A8A6-4AFB-492E-BB0A-3A0F82D30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356241"/>
              </p:ext>
            </p:extLst>
          </p:nvPr>
        </p:nvGraphicFramePr>
        <p:xfrm>
          <a:off x="3471863" y="3902075"/>
          <a:ext cx="3657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0" name="Equation" r:id="rId11" imgW="3657600" imgH="1015920" progId="Equation.DSMT4">
                  <p:embed/>
                </p:oleObj>
              </mc:Choice>
              <mc:Fallback>
                <p:oleObj name="Equation" r:id="rId11" imgW="3657600" imgH="1015920" progId="Equation.DSMT4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45ACC7B9-65A0-42D9-99AA-CBDDF9216D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3902075"/>
                        <a:ext cx="3657600" cy="10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68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C623418B-4D66-47E7-A03A-F8E045319A3F}"/>
              </a:ext>
            </a:extLst>
          </p:cNvPr>
          <p:cNvGrpSpPr/>
          <p:nvPr/>
        </p:nvGrpSpPr>
        <p:grpSpPr>
          <a:xfrm>
            <a:off x="5144988" y="2046730"/>
            <a:ext cx="3516597" cy="901700"/>
            <a:chOff x="5144988" y="2046730"/>
            <a:chExt cx="3516597" cy="901700"/>
          </a:xfrm>
        </p:grpSpPr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4710575"/>
                </p:ext>
              </p:extLst>
            </p:nvPr>
          </p:nvGraphicFramePr>
          <p:xfrm>
            <a:off x="5144988" y="2046730"/>
            <a:ext cx="1790700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75" name="Equation" r:id="rId3" imgW="42976800" imgH="21640800" progId="Equation.DSMT4">
                    <p:embed/>
                  </p:oleObj>
                </mc:Choice>
                <mc:Fallback>
                  <p:oleObj name="Equation" r:id="rId3" imgW="42976800" imgH="21640800" progId="Equation.DSMT4">
                    <p:embed/>
                    <p:pic>
                      <p:nvPicPr>
                        <p:cNvPr id="14" name="对象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4988" y="2046730"/>
                          <a:ext cx="1790700" cy="901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文本框 3"/>
            <p:cNvSpPr txBox="1"/>
            <p:nvPr/>
          </p:nvSpPr>
          <p:spPr>
            <a:xfrm flipH="1">
              <a:off x="7378250" y="2112942"/>
              <a:ext cx="1283335" cy="6376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(6.9)</a:t>
              </a:r>
              <a:endPara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C907BEF-870E-4BCA-8953-B4EA3683C74F}"/>
              </a:ext>
            </a:extLst>
          </p:cNvPr>
          <p:cNvGrpSpPr/>
          <p:nvPr/>
        </p:nvGrpSpPr>
        <p:grpSpPr>
          <a:xfrm>
            <a:off x="1149985" y="4512691"/>
            <a:ext cx="4532439" cy="656847"/>
            <a:chOff x="1149985" y="4512691"/>
            <a:chExt cx="4532439" cy="656847"/>
          </a:xfrm>
        </p:grpSpPr>
        <p:sp>
          <p:nvSpPr>
            <p:cNvPr id="7" name="文本框 6"/>
            <p:cNvSpPr txBox="1"/>
            <p:nvPr/>
          </p:nvSpPr>
          <p:spPr>
            <a:xfrm rot="10800000" flipV="1">
              <a:off x="2891599" y="4512691"/>
              <a:ext cx="2790825" cy="65684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这与常识吻合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.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对象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8470521"/>
                </p:ext>
              </p:extLst>
            </p:nvPr>
          </p:nvGraphicFramePr>
          <p:xfrm>
            <a:off x="1149985" y="4712338"/>
            <a:ext cx="1612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76" name="Equation" r:id="rId5" imgW="1612800" imgH="457200" progId="Equation.DSMT4">
                    <p:embed/>
                  </p:oleObj>
                </mc:Choice>
                <mc:Fallback>
                  <p:oleObj name="Equation" r:id="rId5" imgW="1612800" imgH="457200" progId="Equation.DSMT4">
                    <p:embed/>
                    <p:pic>
                      <p:nvPicPr>
                        <p:cNvPr id="29" name="对象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9985" y="4712338"/>
                          <a:ext cx="16128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4A3075A-4760-41D2-BAE3-D0C48D8C9E69}"/>
              </a:ext>
            </a:extLst>
          </p:cNvPr>
          <p:cNvGrpSpPr/>
          <p:nvPr/>
        </p:nvGrpSpPr>
        <p:grpSpPr>
          <a:xfrm>
            <a:off x="939165" y="932180"/>
            <a:ext cx="9199081" cy="523220"/>
            <a:chOff x="939165" y="932180"/>
            <a:chExt cx="9199081" cy="523220"/>
          </a:xfrm>
        </p:grpSpPr>
        <p:sp>
          <p:nvSpPr>
            <p:cNvPr id="2" name="文本框 1"/>
            <p:cNvSpPr txBox="1"/>
            <p:nvPr/>
          </p:nvSpPr>
          <p:spPr>
            <a:xfrm>
              <a:off x="939165" y="932180"/>
              <a:ext cx="4319905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FF0000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定理</a:t>
              </a:r>
              <a:r>
                <a:rPr lang="en-US" altLang="zh-CN" sz="2800" b="1" dirty="0">
                  <a:solidFill>
                    <a:srgbClr val="FF0000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3   </a:t>
              </a:r>
              <a:r>
                <a:rPr lang="en-US" altLang="zh-CN" sz="2800" i="1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A</a:t>
              </a:r>
              <a:r>
                <a:rPr lang="zh-CN" altLang="en-US" sz="2800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是 </a:t>
              </a:r>
              <a:r>
                <a:rPr lang="en-US" altLang="zh-CN" sz="2800" i="1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n</a:t>
              </a:r>
              <a:r>
                <a:rPr lang="en-US" altLang="zh-CN" sz="2800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</a:t>
              </a:r>
              <a:r>
                <a:rPr lang="en-US" altLang="zh-CN" sz="2800" i="1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n&gt;</a:t>
              </a:r>
              <a:r>
                <a:rPr lang="en-US" altLang="zh-CN" sz="2800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1)</a:t>
              </a:r>
              <a:r>
                <a:rPr lang="zh-CN" altLang="en-US" sz="2800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阶方阵，</a:t>
              </a:r>
              <a:endPara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4009074"/>
                </p:ext>
              </p:extLst>
            </p:nvPr>
          </p:nvGraphicFramePr>
          <p:xfrm>
            <a:off x="5194645" y="995467"/>
            <a:ext cx="3683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77" name="Equation" r:id="rId7" imgW="8839200" imgH="8839200" progId="Equation.DSMT4">
                    <p:embed/>
                  </p:oleObj>
                </mc:Choice>
                <mc:Fallback>
                  <p:oleObj name="Equation" r:id="rId7" imgW="8839200" imgH="8839200" progId="Equation.DSMT4">
                    <p:embed/>
                    <p:pic>
                      <p:nvPicPr>
                        <p:cNvPr id="9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4645" y="995467"/>
                          <a:ext cx="36830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A36A6F-7BD8-4852-B691-4106AEF91059}"/>
                </a:ext>
              </a:extLst>
            </p:cNvPr>
            <p:cNvSpPr/>
            <p:nvPr/>
          </p:nvSpPr>
          <p:spPr>
            <a:xfrm>
              <a:off x="5474790" y="932180"/>
              <a:ext cx="46634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是</a:t>
              </a:r>
              <a:r>
                <a:rPr lang="en-US" altLang="zh-CN" sz="2800" i="1" dirty="0">
                  <a:solidFill>
                    <a:prstClr val="black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A</a:t>
              </a:r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的伴随矩阵，那么</a:t>
              </a:r>
              <a:r>
                <a:rPr lang="en-US" altLang="zh-CN" sz="2800" i="1" dirty="0">
                  <a:solidFill>
                    <a:prstClr val="black"/>
                  </a:solidFill>
                  <a:ea typeface="宋体" panose="02010600030101010101" pitchFamily="2" charset="-122"/>
                  <a:cs typeface="Times New Roman"/>
                  <a:sym typeface="+mn-ea"/>
                </a:rPr>
                <a:t>A</a:t>
              </a:r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可逆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9427B89-B4D2-4453-AC20-320C6957EA23}"/>
              </a:ext>
            </a:extLst>
          </p:cNvPr>
          <p:cNvGrpSpPr/>
          <p:nvPr/>
        </p:nvGrpSpPr>
        <p:grpSpPr>
          <a:xfrm>
            <a:off x="939166" y="1454785"/>
            <a:ext cx="8794705" cy="524897"/>
            <a:chOff x="939166" y="1454785"/>
            <a:chExt cx="8794705" cy="524897"/>
          </a:xfrm>
        </p:grpSpPr>
        <p:sp>
          <p:nvSpPr>
            <p:cNvPr id="3" name="文本框 2"/>
            <p:cNvSpPr txBox="1"/>
            <p:nvPr/>
          </p:nvSpPr>
          <p:spPr>
            <a:xfrm>
              <a:off x="939166" y="1454785"/>
              <a:ext cx="3040435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的充分必要条件是 </a:t>
              </a:r>
              <a:endPara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1592681"/>
                </p:ext>
              </p:extLst>
            </p:nvPr>
          </p:nvGraphicFramePr>
          <p:xfrm>
            <a:off x="3979601" y="1554214"/>
            <a:ext cx="1041120" cy="380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78" name="Equation" r:id="rId9" imgW="1041120" imgH="380880" progId="Equation.DSMT4">
                    <p:embed/>
                  </p:oleObj>
                </mc:Choice>
                <mc:Fallback>
                  <p:oleObj name="Equation" r:id="rId9" imgW="1041120" imgH="380880" progId="Equation.DSMT4">
                    <p:embed/>
                    <p:pic>
                      <p:nvPicPr>
                        <p:cNvPr id="11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9601" y="1554214"/>
                          <a:ext cx="1041120" cy="3808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DFB01E3-D140-4DE4-8501-28BBB9293246}"/>
                </a:ext>
              </a:extLst>
            </p:cNvPr>
            <p:cNvSpPr/>
            <p:nvPr/>
          </p:nvSpPr>
          <p:spPr>
            <a:xfrm>
              <a:off x="5020721" y="1456462"/>
              <a:ext cx="47131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并且当</a:t>
              </a:r>
              <a:r>
                <a:rPr lang="en-US" altLang="zh-CN" sz="2800" i="1" dirty="0">
                  <a:solidFill>
                    <a:prstClr val="black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A</a:t>
              </a:r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可逆时，其逆矩阵为</a:t>
              </a:r>
              <a:endParaRPr lang="zh-CN" altLang="en-US" dirty="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DC8CC35-DD82-475E-8F9D-189F9EFD0CDE}"/>
              </a:ext>
            </a:extLst>
          </p:cNvPr>
          <p:cNvGrpSpPr/>
          <p:nvPr/>
        </p:nvGrpSpPr>
        <p:grpSpPr>
          <a:xfrm>
            <a:off x="1150620" y="3059681"/>
            <a:ext cx="7341968" cy="657230"/>
            <a:chOff x="1150620" y="3059681"/>
            <a:chExt cx="7341968" cy="657230"/>
          </a:xfrm>
        </p:grpSpPr>
        <p:sp>
          <p:nvSpPr>
            <p:cNvPr id="5" name="文本框 4"/>
            <p:cNvSpPr txBox="1"/>
            <p:nvPr/>
          </p:nvSpPr>
          <p:spPr>
            <a:xfrm>
              <a:off x="1150620" y="3060065"/>
              <a:ext cx="2328076" cy="65684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对于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阶方阵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3313023"/>
                </p:ext>
              </p:extLst>
            </p:nvPr>
          </p:nvGraphicFramePr>
          <p:xfrm>
            <a:off x="3213721" y="3292104"/>
            <a:ext cx="114300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79" name="Equation" r:id="rId11" imgW="1143000" imgH="393480" progId="Equation.DSMT4">
                    <p:embed/>
                  </p:oleObj>
                </mc:Choice>
                <mc:Fallback>
                  <p:oleObj name="Equation" r:id="rId11" imgW="1143000" imgH="393480" progId="Equation.DSMT4">
                    <p:embed/>
                    <p:pic>
                      <p:nvPicPr>
                        <p:cNvPr id="16" name="对象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3721" y="3292104"/>
                          <a:ext cx="1143000" cy="393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6441394"/>
                </p:ext>
              </p:extLst>
            </p:nvPr>
          </p:nvGraphicFramePr>
          <p:xfrm>
            <a:off x="6505573" y="3299636"/>
            <a:ext cx="113004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80" name="Equation" r:id="rId13" imgW="1130040" imgH="393480" progId="Equation.DSMT4">
                    <p:embed/>
                  </p:oleObj>
                </mc:Choice>
                <mc:Fallback>
                  <p:oleObj name="Equation" r:id="rId13" imgW="1130040" imgH="393480" progId="Equation.DSMT4">
                    <p:embed/>
                    <p:pic>
                      <p:nvPicPr>
                        <p:cNvPr id="18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5573" y="3299636"/>
                          <a:ext cx="1130040" cy="393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A7793F4-D4D2-47CF-BA74-A176645A4347}"/>
                </a:ext>
              </a:extLst>
            </p:cNvPr>
            <p:cNvSpPr/>
            <p:nvPr/>
          </p:nvSpPr>
          <p:spPr>
            <a:xfrm>
              <a:off x="4305239" y="3059681"/>
              <a:ext cx="2339102" cy="6568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如果存在矩阵</a:t>
              </a:r>
              <a:endParaRPr lang="zh-CN" alt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60A0B1F-F4EC-4172-A5E0-82CBCF96649F}"/>
                </a:ext>
              </a:extLst>
            </p:cNvPr>
            <p:cNvSpPr/>
            <p:nvPr/>
          </p:nvSpPr>
          <p:spPr>
            <a:xfrm>
              <a:off x="7589777" y="316739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使得</a:t>
              </a:r>
              <a:endParaRPr lang="zh-CN" altLang="en-US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1BCDC95-B02E-43AF-87ED-FF5247BF68CE}"/>
              </a:ext>
            </a:extLst>
          </p:cNvPr>
          <p:cNvGrpSpPr/>
          <p:nvPr/>
        </p:nvGrpSpPr>
        <p:grpSpPr>
          <a:xfrm>
            <a:off x="1149985" y="3837494"/>
            <a:ext cx="8155303" cy="656846"/>
            <a:chOff x="1149985" y="3837494"/>
            <a:chExt cx="8155303" cy="656846"/>
          </a:xfrm>
        </p:grpSpPr>
        <p:sp>
          <p:nvSpPr>
            <p:cNvPr id="6" name="文本框 5"/>
            <p:cNvSpPr txBox="1"/>
            <p:nvPr/>
          </p:nvSpPr>
          <p:spPr>
            <a:xfrm rot="10800000" flipV="1">
              <a:off x="3582670" y="3837494"/>
              <a:ext cx="1251360" cy="65684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，那么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对象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7435135"/>
                </p:ext>
              </p:extLst>
            </p:nvPr>
          </p:nvGraphicFramePr>
          <p:xfrm>
            <a:off x="1149985" y="4023995"/>
            <a:ext cx="243268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81" name="Equation" r:id="rId15" imgW="63398400" imgH="9448800" progId="Equation.DSMT4">
                    <p:embed/>
                  </p:oleObj>
                </mc:Choice>
                <mc:Fallback>
                  <p:oleObj name="Equation" r:id="rId15" imgW="63398400" imgH="9448800" progId="Equation.DSMT4">
                    <p:embed/>
                    <p:pic>
                      <p:nvPicPr>
                        <p:cNvPr id="22" name="对象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9985" y="4023995"/>
                          <a:ext cx="2432685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对象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5224641"/>
                </p:ext>
              </p:extLst>
            </p:nvPr>
          </p:nvGraphicFramePr>
          <p:xfrm>
            <a:off x="4834030" y="4062095"/>
            <a:ext cx="8255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82" name="Equation" r:id="rId17" imgW="825480" imgH="317160" progId="Equation.DSMT4">
                    <p:embed/>
                  </p:oleObj>
                </mc:Choice>
                <mc:Fallback>
                  <p:oleObj name="Equation" r:id="rId17" imgW="825480" imgH="317160" progId="Equation.DSMT4">
                    <p:embed/>
                    <p:pic>
                      <p:nvPicPr>
                        <p:cNvPr id="24" name="对象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4030" y="4062095"/>
                          <a:ext cx="8255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对象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1843088"/>
                </p:ext>
              </p:extLst>
            </p:nvPr>
          </p:nvGraphicFramePr>
          <p:xfrm>
            <a:off x="7679888" y="4011615"/>
            <a:ext cx="1625400" cy="406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83" name="Equation" r:id="rId19" imgW="1625400" imgH="406080" progId="Equation.DSMT4">
                    <p:embed/>
                  </p:oleObj>
                </mc:Choice>
                <mc:Fallback>
                  <p:oleObj name="Equation" r:id="rId19" imgW="1625400" imgH="406080" progId="Equation.DSMT4">
                    <p:embed/>
                    <p:pic>
                      <p:nvPicPr>
                        <p:cNvPr id="27" name="对象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9888" y="4011615"/>
                          <a:ext cx="1625400" cy="4060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9317ED2-FB50-47AC-87E3-35C64DCED894}"/>
                </a:ext>
              </a:extLst>
            </p:cNvPr>
            <p:cNvSpPr/>
            <p:nvPr/>
          </p:nvSpPr>
          <p:spPr>
            <a:xfrm>
              <a:off x="5682424" y="3965882"/>
              <a:ext cx="21771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且当</a:t>
              </a:r>
              <a:r>
                <a:rPr lang="en-US" altLang="zh-CN" sz="2800" i="1" dirty="0">
                  <a:solidFill>
                    <a:prstClr val="black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a</a:t>
              </a:r>
              <a:r>
                <a:rPr lang="zh-CN" altLang="en-US" sz="2800" i="1" dirty="0">
                  <a:solidFill>
                    <a:prstClr val="black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≠</a:t>
              </a:r>
              <a:r>
                <a:rPr lang="en-US" altLang="zh-CN" sz="2800" dirty="0">
                  <a:solidFill>
                    <a:prstClr val="black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0</a:t>
              </a:r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时，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5221" y="4635758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根据公式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6.8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，有</a:t>
            </a:r>
          </a:p>
        </p:txBody>
      </p:sp>
      <p:sp>
        <p:nvSpPr>
          <p:cNvPr id="3" name="矩形 2"/>
          <p:cNvSpPr/>
          <p:nvPr/>
        </p:nvSpPr>
        <p:spPr>
          <a:xfrm>
            <a:off x="1245222" y="69359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6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533D4B4-B31E-42BC-92D8-F6CA30E0DDCC}"/>
              </a:ext>
            </a:extLst>
          </p:cNvPr>
          <p:cNvGrpSpPr/>
          <p:nvPr/>
        </p:nvGrpSpPr>
        <p:grpSpPr>
          <a:xfrm>
            <a:off x="2148033" y="467505"/>
            <a:ext cx="4462801" cy="1016000"/>
            <a:chOff x="1869737" y="775618"/>
            <a:chExt cx="4462801" cy="1016000"/>
          </a:xfrm>
        </p:grpSpPr>
        <p:sp>
          <p:nvSpPr>
            <p:cNvPr id="4" name="矩形 3"/>
            <p:cNvSpPr/>
            <p:nvPr/>
          </p:nvSpPr>
          <p:spPr>
            <a:xfrm>
              <a:off x="1869737" y="1001706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设</a:t>
              </a:r>
              <a:endParaRPr lang="zh-CN" altLang="en-US" dirty="0"/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749778"/>
                </p:ext>
              </p:extLst>
            </p:nvPr>
          </p:nvGraphicFramePr>
          <p:xfrm>
            <a:off x="2388101" y="775618"/>
            <a:ext cx="17272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73" name="Equation" r:id="rId3" imgW="1726920" imgH="1015920" progId="Equation.DSMT4">
                    <p:embed/>
                  </p:oleObj>
                </mc:Choice>
                <mc:Fallback>
                  <p:oleObj name="Equation" r:id="rId3" imgW="1726920" imgH="1015920" progId="Equation.DSMT4">
                    <p:embed/>
                    <p:pic>
                      <p:nvPicPr>
                        <p:cNvPr id="5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8101" y="775618"/>
                          <a:ext cx="1727200" cy="101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4223317" y="1001706"/>
              <a:ext cx="18004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可逆，求 </a:t>
              </a:r>
              <a:endParaRPr lang="zh-CN" altLang="en-US" dirty="0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0715424"/>
                </p:ext>
              </p:extLst>
            </p:nvPr>
          </p:nvGraphicFramePr>
          <p:xfrm>
            <a:off x="5761038" y="1066800"/>
            <a:ext cx="571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74" name="Equation" r:id="rId5" imgW="571320" imgH="380880" progId="Equation.DSMT4">
                    <p:embed/>
                  </p:oleObj>
                </mc:Choice>
                <mc:Fallback>
                  <p:oleObj name="Equation" r:id="rId5" imgW="571320" imgH="380880" progId="Equation.DSMT4">
                    <p:embed/>
                    <p:pic>
                      <p:nvPicPr>
                        <p:cNvPr id="7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1038" y="1066800"/>
                          <a:ext cx="5715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矩形 7"/>
          <p:cNvSpPr/>
          <p:nvPr/>
        </p:nvSpPr>
        <p:spPr>
          <a:xfrm>
            <a:off x="1245222" y="153580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0348F8E-48A2-4048-B785-1C02817EC43E}"/>
              </a:ext>
            </a:extLst>
          </p:cNvPr>
          <p:cNvGrpSpPr/>
          <p:nvPr/>
        </p:nvGrpSpPr>
        <p:grpSpPr>
          <a:xfrm>
            <a:off x="1849026" y="1535803"/>
            <a:ext cx="8099261" cy="523220"/>
            <a:chOff x="1570730" y="1843916"/>
            <a:chExt cx="8099261" cy="523220"/>
          </a:xfrm>
        </p:grpSpPr>
        <p:sp>
          <p:nvSpPr>
            <p:cNvPr id="9" name="矩形 8"/>
            <p:cNvSpPr/>
            <p:nvPr/>
          </p:nvSpPr>
          <p:spPr>
            <a:xfrm>
              <a:off x="1570730" y="1843916"/>
              <a:ext cx="28777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根据已知条件， </a:t>
              </a:r>
              <a:endParaRPr lang="zh-CN" altLang="en-US" dirty="0"/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2444213"/>
                </p:ext>
              </p:extLst>
            </p:nvPr>
          </p:nvGraphicFramePr>
          <p:xfrm>
            <a:off x="4109286" y="1925885"/>
            <a:ext cx="24003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75" name="Equation" r:id="rId7" imgW="2400120" imgH="380880" progId="Equation.DSMT4">
                    <p:embed/>
                  </p:oleObj>
                </mc:Choice>
                <mc:Fallback>
                  <p:oleObj name="Equation" r:id="rId7" imgW="2400120" imgH="380880" progId="Equation.DSMT4">
                    <p:embed/>
                    <p:pic>
                      <p:nvPicPr>
                        <p:cNvPr id="1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9286" y="1925885"/>
                          <a:ext cx="24003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6612744" y="1843916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而其代数余子式为</a:t>
              </a:r>
            </a:p>
          </p:txBody>
        </p:sp>
      </p:grp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403887"/>
              </p:ext>
            </p:extLst>
          </p:nvPr>
        </p:nvGraphicFramePr>
        <p:xfrm>
          <a:off x="3040546" y="2116000"/>
          <a:ext cx="2908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6" name="Equation" r:id="rId9" imgW="2908080" imgH="469800" progId="Equation.DSMT4">
                  <p:embed/>
                </p:oleObj>
              </mc:Choice>
              <mc:Fallback>
                <p:oleObj name="Equation" r:id="rId9" imgW="2908080" imgH="469800" progId="Equation.DSMT4">
                  <p:embed/>
                  <p:pic>
                    <p:nvPicPr>
                      <p:cNvPr id="12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546" y="2116000"/>
                        <a:ext cx="2908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13756"/>
              </p:ext>
            </p:extLst>
          </p:nvPr>
        </p:nvGraphicFramePr>
        <p:xfrm>
          <a:off x="6518759" y="2155687"/>
          <a:ext cx="3124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7" name="Equation" r:id="rId11" imgW="3124080" imgH="469800" progId="Equation.DSMT4">
                  <p:embed/>
                </p:oleObj>
              </mc:Choice>
              <mc:Fallback>
                <p:oleObj name="Equation" r:id="rId11" imgW="3124080" imgH="469800" progId="Equation.DSMT4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759" y="2155687"/>
                        <a:ext cx="3124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105821"/>
              </p:ext>
            </p:extLst>
          </p:nvPr>
        </p:nvGraphicFramePr>
        <p:xfrm>
          <a:off x="6518759" y="27002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8" name="Equation" r:id="rId13" imgW="3035160" imgH="469800" progId="Equation.DSMT4">
                  <p:embed/>
                </p:oleObj>
              </mc:Choice>
              <mc:Fallback>
                <p:oleObj name="Equation" r:id="rId13" imgW="3035160" imgH="469800" progId="Equation.DSMT4">
                  <p:embed/>
                  <p:pic>
                    <p:nvPicPr>
                      <p:cNvPr id="14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759" y="2700200"/>
                        <a:ext cx="303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859825"/>
              </p:ext>
            </p:extLst>
          </p:nvPr>
        </p:nvGraphicFramePr>
        <p:xfrm>
          <a:off x="3040546" y="2749412"/>
          <a:ext cx="3149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9" name="Equation" r:id="rId15" imgW="3149280" imgH="469800" progId="Equation.DSMT4">
                  <p:embed/>
                </p:oleObj>
              </mc:Choice>
              <mc:Fallback>
                <p:oleObj name="Equation" r:id="rId15" imgW="3149280" imgH="469800" progId="Equation.DSMT4">
                  <p:embed/>
                  <p:pic>
                    <p:nvPicPr>
                      <p:cNvPr id="15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546" y="2749412"/>
                        <a:ext cx="3149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1245221" y="366096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所以</a:t>
            </a:r>
            <a:endParaRPr lang="zh-CN" altLang="en-US" dirty="0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386700"/>
              </p:ext>
            </p:extLst>
          </p:nvPr>
        </p:nvGraphicFramePr>
        <p:xfrm>
          <a:off x="3002446" y="3414575"/>
          <a:ext cx="2260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0" name="Equation" r:id="rId17" imgW="2260440" imgH="1015920" progId="Equation.DSMT4">
                  <p:embed/>
                </p:oleObj>
              </mc:Choice>
              <mc:Fallback>
                <p:oleObj name="Equation" r:id="rId17" imgW="2260440" imgH="1015920" progId="Equation.DSMT4">
                  <p:embed/>
                  <p:pic>
                    <p:nvPicPr>
                      <p:cNvPr id="17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446" y="3414575"/>
                        <a:ext cx="2260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631750"/>
              </p:ext>
            </p:extLst>
          </p:nvPr>
        </p:nvGraphicFramePr>
        <p:xfrm>
          <a:off x="2492091" y="5158978"/>
          <a:ext cx="7035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1" name="Equation" r:id="rId19" imgW="7035480" imgH="1041120" progId="Equation.DSMT4">
                  <p:embed/>
                </p:oleObj>
              </mc:Choice>
              <mc:Fallback>
                <p:oleObj name="Equation" r:id="rId19" imgW="7035480" imgH="1041120" progId="Equation.DSMT4">
                  <p:embed/>
                  <p:pic>
                    <p:nvPicPr>
                      <p:cNvPr id="18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091" y="5158978"/>
                        <a:ext cx="70358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1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6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228014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得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0EE9E01-9AC8-4BAF-9442-60953B335490}"/>
              </a:ext>
            </a:extLst>
          </p:cNvPr>
          <p:cNvGrpSpPr/>
          <p:nvPr/>
        </p:nvGrpSpPr>
        <p:grpSpPr>
          <a:xfrm>
            <a:off x="966926" y="912351"/>
            <a:ext cx="9246440" cy="540385"/>
            <a:chOff x="966926" y="912351"/>
            <a:chExt cx="9246440" cy="540385"/>
          </a:xfrm>
        </p:grpSpPr>
        <p:sp>
          <p:nvSpPr>
            <p:cNvPr id="3" name="矩形 2"/>
            <p:cNvSpPr/>
            <p:nvPr/>
          </p:nvSpPr>
          <p:spPr>
            <a:xfrm>
              <a:off x="966926" y="929516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如果</a:t>
              </a:r>
              <a:endParaRPr lang="zh-CN" altLang="en-US" dirty="0"/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5557522"/>
                </p:ext>
              </p:extLst>
            </p:nvPr>
          </p:nvGraphicFramePr>
          <p:xfrm>
            <a:off x="1875507" y="1020936"/>
            <a:ext cx="30861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83" name="Equation" r:id="rId3" imgW="3085920" imgH="431640" progId="Equation.DSMT4">
                    <p:embed/>
                  </p:oleObj>
                </mc:Choice>
                <mc:Fallback>
                  <p:oleObj name="Equation" r:id="rId3" imgW="3085920" imgH="431640" progId="Equation.DSMT4">
                    <p:embed/>
                    <p:pic>
                      <p:nvPicPr>
                        <p:cNvPr id="4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5507" y="1020936"/>
                          <a:ext cx="30861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4"/>
            <p:cNvSpPr/>
            <p:nvPr/>
          </p:nvSpPr>
          <p:spPr>
            <a:xfrm>
              <a:off x="4961607" y="912351"/>
              <a:ext cx="52517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</a:t>
              </a:r>
              <a:r>
                <a:rPr lang="en-US" altLang="zh-CN" sz="2800" i="1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n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阶对角阵，那么</a:t>
              </a:r>
              <a:r>
                <a:rPr lang="en-US" altLang="zh-CN" sz="2800" i="1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A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可逆的充分</a:t>
              </a:r>
              <a:endParaRPr lang="zh-CN" altLang="en-US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D60DF23-93F6-41A1-B6FB-6C5E16472FE0}"/>
              </a:ext>
            </a:extLst>
          </p:cNvPr>
          <p:cNvGrpSpPr/>
          <p:nvPr/>
        </p:nvGrpSpPr>
        <p:grpSpPr>
          <a:xfrm>
            <a:off x="966926" y="1603295"/>
            <a:ext cx="9809324" cy="541102"/>
            <a:chOff x="966926" y="1603295"/>
            <a:chExt cx="9809324" cy="541102"/>
          </a:xfrm>
        </p:grpSpPr>
        <p:sp>
          <p:nvSpPr>
            <p:cNvPr id="6" name="矩形 5"/>
            <p:cNvSpPr/>
            <p:nvPr/>
          </p:nvSpPr>
          <p:spPr>
            <a:xfrm>
              <a:off x="966926" y="1621177"/>
              <a:ext cx="38154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必要条件是</a:t>
              </a:r>
              <a:r>
                <a:rPr lang="en-US" altLang="zh-CN" sz="2800" i="1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A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的对角元 </a:t>
              </a:r>
              <a:endParaRPr lang="zh-CN" altLang="en-US" dirty="0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0843348"/>
                </p:ext>
              </p:extLst>
            </p:nvPr>
          </p:nvGraphicFramePr>
          <p:xfrm>
            <a:off x="4592601" y="1666887"/>
            <a:ext cx="2794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84" name="Equation" r:id="rId5" imgW="279360" imgH="431640" progId="Equation.DSMT4">
                    <p:embed/>
                  </p:oleObj>
                </mc:Choice>
                <mc:Fallback>
                  <p:oleObj name="Equation" r:id="rId5" imgW="279360" imgH="431640" progId="Equation.DSMT4">
                    <p:embed/>
                    <p:pic>
                      <p:nvPicPr>
                        <p:cNvPr id="7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2601" y="1666887"/>
                          <a:ext cx="2794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4856647" y="1612775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均不等于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0.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6821321" y="1603295"/>
              <a:ext cx="39549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此时，根据公式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(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6.8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)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，</a:t>
              </a:r>
              <a:endParaRPr lang="zh-CN" altLang="en-US" dirty="0"/>
            </a:p>
          </p:txBody>
        </p:sp>
      </p:grp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349582" y="2954341"/>
          <a:ext cx="70231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5" name="Equation" r:id="rId7" imgW="7022880" imgH="2133360" progId="Equation.DSMT4">
                  <p:embed/>
                </p:oleObj>
              </mc:Choice>
              <mc:Fallback>
                <p:oleObj name="Equation" r:id="rId7" imgW="7022880" imgH="213336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82" y="2954341"/>
                        <a:ext cx="70231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43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6926" y="834389"/>
            <a:ext cx="10414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可以看到，对于阶数较大的可逆矩阵，利用公式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6.9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来求它的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66925" y="1357609"/>
            <a:ext cx="10078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逆矩阵，其计算量非常大，所以数学家还设计了其他的方法来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66926" y="1925651"/>
            <a:ext cx="6348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求逆矩阵，其中最主要的是初等变换法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151157" y="1916704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但是这一方法的介绍已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66926" y="2513239"/>
            <a:ext cx="779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经超出了本课程的要求，所以我们在此不作介绍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583870" y="251323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有兴趣的读者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66925" y="3060522"/>
            <a:ext cx="6109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可以查阅任何一本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《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线性代数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》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教材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10" name="矩形 9"/>
          <p:cNvSpPr/>
          <p:nvPr/>
        </p:nvSpPr>
        <p:spPr>
          <a:xfrm>
            <a:off x="966924" y="3607805"/>
            <a:ext cx="7166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我们以逆矩阵的几条简单性质来结束本小节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E1F8E35-BB45-4F9B-999D-CEC8CBC91D3F}"/>
              </a:ext>
            </a:extLst>
          </p:cNvPr>
          <p:cNvGrpSpPr/>
          <p:nvPr/>
        </p:nvGrpSpPr>
        <p:grpSpPr>
          <a:xfrm>
            <a:off x="894735" y="4195393"/>
            <a:ext cx="10005040" cy="523220"/>
            <a:chOff x="894735" y="4195393"/>
            <a:chExt cx="10005040" cy="523220"/>
          </a:xfrm>
        </p:grpSpPr>
        <p:sp>
          <p:nvSpPr>
            <p:cNvPr id="11" name="矩形 10"/>
            <p:cNvSpPr/>
            <p:nvPr/>
          </p:nvSpPr>
          <p:spPr>
            <a:xfrm>
              <a:off x="894735" y="4195393"/>
              <a:ext cx="84658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(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I1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) 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设矩阵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A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可逆，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k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是非零数，则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kA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也可逆，且 </a:t>
              </a:r>
              <a:endParaRPr lang="zh-CN" altLang="en-US" dirty="0"/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5081823"/>
                </p:ext>
              </p:extLst>
            </p:nvPr>
          </p:nvGraphicFramePr>
          <p:xfrm>
            <a:off x="8677275" y="4230688"/>
            <a:ext cx="2222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45" name="Equation" r:id="rId3" imgW="2222280" imgH="457200" progId="Equation.DSMT4">
                    <p:embed/>
                  </p:oleObj>
                </mc:Choice>
                <mc:Fallback>
                  <p:oleObj name="Equation" r:id="rId3" imgW="2222280" imgH="457200" progId="Equation.DSMT4">
                    <p:embed/>
                    <p:pic>
                      <p:nvPicPr>
                        <p:cNvPr id="12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7275" y="4230688"/>
                          <a:ext cx="22225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155FA8A-1E8A-4B7D-92F0-806FCCDDB385}"/>
              </a:ext>
            </a:extLst>
          </p:cNvPr>
          <p:cNvGrpSpPr/>
          <p:nvPr/>
        </p:nvGrpSpPr>
        <p:grpSpPr>
          <a:xfrm>
            <a:off x="894737" y="4790802"/>
            <a:ext cx="10197126" cy="523220"/>
            <a:chOff x="894737" y="4790802"/>
            <a:chExt cx="10197126" cy="523220"/>
          </a:xfrm>
        </p:grpSpPr>
        <p:sp>
          <p:nvSpPr>
            <p:cNvPr id="13" name="矩形 12"/>
            <p:cNvSpPr/>
            <p:nvPr/>
          </p:nvSpPr>
          <p:spPr>
            <a:xfrm>
              <a:off x="894737" y="4790802"/>
              <a:ext cx="84658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(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I2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) 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设</a:t>
              </a:r>
              <a:r>
                <a:rPr lang="en-US" altLang="zh-CN" sz="2800" i="1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A</a:t>
              </a:r>
              <a:r>
                <a:rPr lang="zh-CN" altLang="en-US" sz="2800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，</a:t>
              </a:r>
              <a:r>
                <a:rPr lang="en-US" altLang="zh-CN" sz="2800" i="1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B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是同阶的可逆阵，那么</a:t>
              </a:r>
              <a:r>
                <a:rPr lang="en-US" altLang="zh-CN" sz="2800" i="1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AB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也可逆，且 </a:t>
              </a:r>
              <a:endParaRPr lang="zh-CN" altLang="en-US" dirty="0"/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1647868"/>
                </p:ext>
              </p:extLst>
            </p:nvPr>
          </p:nvGraphicFramePr>
          <p:xfrm>
            <a:off x="8716963" y="4841875"/>
            <a:ext cx="23749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46" name="Equation" r:id="rId5" imgW="2374560" imgH="457200" progId="Equation.DSMT4">
                    <p:embed/>
                  </p:oleObj>
                </mc:Choice>
                <mc:Fallback>
                  <p:oleObj name="Equation" r:id="rId5" imgW="2374560" imgH="457200" progId="Equation.DSMT4">
                    <p:embed/>
                    <p:pic>
                      <p:nvPicPr>
                        <p:cNvPr id="14" name="对象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6963" y="4841875"/>
                          <a:ext cx="23749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38C70FB-8E32-4345-9C4C-AA64F2274F44}"/>
              </a:ext>
            </a:extLst>
          </p:cNvPr>
          <p:cNvGrpSpPr/>
          <p:nvPr/>
        </p:nvGrpSpPr>
        <p:grpSpPr>
          <a:xfrm>
            <a:off x="889572" y="5339210"/>
            <a:ext cx="9807936" cy="550368"/>
            <a:chOff x="889572" y="5339210"/>
            <a:chExt cx="9807936" cy="550368"/>
          </a:xfrm>
        </p:grpSpPr>
        <p:sp>
          <p:nvSpPr>
            <p:cNvPr id="2" name="矩形 1"/>
            <p:cNvSpPr/>
            <p:nvPr/>
          </p:nvSpPr>
          <p:spPr>
            <a:xfrm>
              <a:off x="889572" y="5339210"/>
              <a:ext cx="44743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(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I3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) 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如果矩阵</a:t>
              </a:r>
              <a:r>
                <a:rPr lang="en-US" altLang="zh-CN" sz="2800" i="1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A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可逆，那么</a:t>
              </a:r>
              <a:endPara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537942" y="5366358"/>
              <a:ext cx="21595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也可以，且 </a:t>
              </a:r>
              <a:endPara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endParaRPr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2754106"/>
                </p:ext>
              </p:extLst>
            </p:nvPr>
          </p:nvGraphicFramePr>
          <p:xfrm>
            <a:off x="5299160" y="5362325"/>
            <a:ext cx="16637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47" name="Equation" r:id="rId7" imgW="1663560" imgH="444240" progId="Equation.DSMT4">
                    <p:embed/>
                  </p:oleObj>
                </mc:Choice>
                <mc:Fallback>
                  <p:oleObj name="Equation" r:id="rId7" imgW="1663560" imgH="444240" progId="Equation.DSMT4">
                    <p:embed/>
                    <p:pic>
                      <p:nvPicPr>
                        <p:cNvPr id="16" name="对象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9160" y="5362325"/>
                          <a:ext cx="1663700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矩形 16"/>
            <p:cNvSpPr/>
            <p:nvPr/>
          </p:nvSpPr>
          <p:spPr>
            <a:xfrm>
              <a:off x="7151157" y="5363273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因此</a:t>
              </a:r>
              <a:endParaRPr lang="zh-CN" altLang="en-US" dirty="0"/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30587"/>
                </p:ext>
              </p:extLst>
            </p:nvPr>
          </p:nvGraphicFramePr>
          <p:xfrm>
            <a:off x="8024312" y="5405688"/>
            <a:ext cx="4826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48" name="Equation" r:id="rId9" imgW="482400" imgH="368280" progId="Equation.DSMT4">
                    <p:embed/>
                  </p:oleObj>
                </mc:Choice>
                <mc:Fallback>
                  <p:oleObj name="Equation" r:id="rId9" imgW="482400" imgH="368280" progId="Equation.DSMT4">
                    <p:embed/>
                    <p:pic>
                      <p:nvPicPr>
                        <p:cNvPr id="18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4312" y="5405688"/>
                          <a:ext cx="482600" cy="368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1077161" y="5921961"/>
          <a:ext cx="1663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9" name="Equation" r:id="rId11" imgW="1663560" imgH="457200" progId="Equation.DSMT4">
                  <p:embed/>
                </p:oleObj>
              </mc:Choice>
              <mc:Fallback>
                <p:oleObj name="Equation" r:id="rId11" imgW="1663560" imgH="457200" progId="Equation.DSMT4">
                  <p:embed/>
                  <p:pic>
                    <p:nvPicPr>
                      <p:cNvPr id="19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161" y="5921961"/>
                        <a:ext cx="1663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4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3492" y="3244333"/>
            <a:ext cx="94660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利用矩阵的初等变换解线性方程组</a:t>
            </a:r>
          </a:p>
        </p:txBody>
      </p:sp>
      <p:sp>
        <p:nvSpPr>
          <p:cNvPr id="4" name="矩形 3"/>
          <p:cNvSpPr/>
          <p:nvPr/>
        </p:nvSpPr>
        <p:spPr>
          <a:xfrm>
            <a:off x="1133545" y="1993050"/>
            <a:ext cx="2040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第九讲</a:t>
            </a:r>
          </a:p>
        </p:txBody>
      </p:sp>
    </p:spTree>
    <p:extLst>
      <p:ext uri="{BB962C8B-B14F-4D97-AF65-F5344CB8AC3E}">
        <p14:creationId xmlns:p14="http://schemas.microsoft.com/office/powerpoint/2010/main" val="352675676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4108945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知量前面的系数按原有的顺序排成的矩阵</a:t>
            </a:r>
          </a:p>
        </p:txBody>
      </p:sp>
      <p:sp>
        <p:nvSpPr>
          <p:cNvPr id="4" name="矩形 3"/>
          <p:cNvSpPr/>
          <p:nvPr/>
        </p:nvSpPr>
        <p:spPr>
          <a:xfrm>
            <a:off x="966925" y="705124"/>
            <a:ext cx="694985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二、利用矩阵的初等变换解线性方程组</a:t>
            </a:r>
          </a:p>
        </p:txBody>
      </p:sp>
      <p:sp>
        <p:nvSpPr>
          <p:cNvPr id="5" name="矩形 4"/>
          <p:cNvSpPr/>
          <p:nvPr/>
        </p:nvSpPr>
        <p:spPr>
          <a:xfrm>
            <a:off x="966926" y="1366339"/>
            <a:ext cx="10222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在本章第二节的结尾，我们曾经讲过，在用消元法解线性方程组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66925" y="1929864"/>
            <a:ext cx="10222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时真正在运算的是未知量的系数和方程的常数项，未知量只是在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66926" y="2477147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被不断地重复抄写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938335" y="2493389"/>
            <a:ext cx="7347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因此为了简化计算，我们实际上只要计算相应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66926" y="3040909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的矩阵即可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10" name="矩形 9"/>
          <p:cNvSpPr/>
          <p:nvPr/>
        </p:nvSpPr>
        <p:spPr>
          <a:xfrm>
            <a:off x="966925" y="3612035"/>
            <a:ext cx="10487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我们来回忆一下，线性方程组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6.3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的系数矩阵就是将方程组未</a:t>
            </a:r>
            <a:endParaRPr lang="zh-CN" altLang="en-US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200525" y="4798593"/>
          <a:ext cx="3186113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3" name="Equation" r:id="rId3" imgW="3162240" imgH="1803240" progId="Equation.DSMT4">
                  <p:embed/>
                </p:oleObj>
              </mc:Choice>
              <mc:Fallback>
                <p:oleObj name="Equation" r:id="rId3" imgW="3162240" imgH="180324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4798593"/>
                        <a:ext cx="3186113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76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4638327"/>
            <a:ext cx="5880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我们称</a:t>
            </a:r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A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为方程组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6.3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的增广矩阵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966925" y="906579"/>
            <a:ext cx="10366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但是对于非齐次线性方程组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6.3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，光有系数矩阵还不能完全确定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66926" y="1496126"/>
            <a:ext cx="10174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方程组，还需要将常数项也一并考虑在内，因此，要在</a:t>
            </a:r>
            <a:r>
              <a:rPr lang="en-US" altLang="zh-CN" sz="2800" i="1" kern="0" dirty="0">
                <a:solidFill>
                  <a:prstClr val="black"/>
                </a:solidFill>
                <a:ea typeface="宋体" panose="02010600030101010101" pitchFamily="2" charset="-122"/>
                <a:cs typeface="Levenim MT" panose="02010502060101010101" pitchFamily="2" charset="-79"/>
              </a:rPr>
              <a:t>A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的右边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66926" y="2058525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再添一列常数项的列，构成矩阵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990553" y="2606256"/>
          <a:ext cx="38354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8" name="Equation" r:id="rId3" imgW="3835080" imgH="1803240" progId="Equation.DSMT4">
                  <p:embed/>
                </p:oleObj>
              </mc:Choice>
              <mc:Fallback>
                <p:oleObj name="Equation" r:id="rId3" imgW="3835080" imgH="180324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553" y="2606256"/>
                        <a:ext cx="38354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966926" y="5274041"/>
            <a:ext cx="4519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被它的增广矩阵唯一确定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9" name="矩形 8"/>
          <p:cNvSpPr/>
          <p:nvPr/>
        </p:nvSpPr>
        <p:spPr>
          <a:xfrm>
            <a:off x="6581999" y="4638327"/>
            <a:ext cx="4583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容易看出，线性方程组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ea typeface="宋体" panose="02010600030101010101" pitchFamily="2" charset="-122"/>
                <a:cs typeface="Levenim MT" panose="02010502060101010101" pitchFamily="2" charset="-79"/>
              </a:rPr>
              <a:t>6.3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91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2923981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它的系数矩阵与增广矩阵分别为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881390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例如，对于非齐次线性方程组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415837" y="1490328"/>
          <a:ext cx="2755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9" name="Equation" r:id="rId3" imgW="2755800" imgH="1371600" progId="Equation.DSMT4">
                  <p:embed/>
                </p:oleObj>
              </mc:Choice>
              <mc:Fallback>
                <p:oleObj name="Equation" r:id="rId3" imgW="2755800" imgH="13716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837" y="1490328"/>
                        <a:ext cx="27559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11119"/>
              </p:ext>
            </p:extLst>
          </p:nvPr>
        </p:nvGraphicFramePr>
        <p:xfrm>
          <a:off x="2806700" y="3875088"/>
          <a:ext cx="2311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0" name="Equation" r:id="rId5" imgW="2311200" imgH="1346040" progId="Equation.DSMT4">
                  <p:embed/>
                </p:oleObj>
              </mc:Choice>
              <mc:Fallback>
                <p:oleObj name="Equation" r:id="rId5" imgW="2311200" imgH="134604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3875088"/>
                        <a:ext cx="23114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348365"/>
              </p:ext>
            </p:extLst>
          </p:nvPr>
        </p:nvGraphicFramePr>
        <p:xfrm>
          <a:off x="5573713" y="3881438"/>
          <a:ext cx="30988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1" name="Equation" r:id="rId7" imgW="3098520" imgH="1346040" progId="Equation.DSMT4">
                  <p:embed/>
                </p:oleObj>
              </mc:Choice>
              <mc:Fallback>
                <p:oleObj name="Equation" r:id="rId7" imgW="3098520" imgH="134604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3881438"/>
                        <a:ext cx="30988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50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3" y="5428494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形）矩阵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966925" y="762200"/>
            <a:ext cx="10294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回顾线性方程组的初等变换，相对于方程组的增广矩阵的所带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66925" y="1333546"/>
            <a:ext cx="7743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来的变化，等于对增广矩阵实施了如下三种变换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:</a:t>
            </a:r>
          </a:p>
        </p:txBody>
      </p:sp>
      <p:sp>
        <p:nvSpPr>
          <p:cNvPr id="5" name="矩形 4"/>
          <p:cNvSpPr/>
          <p:nvPr/>
        </p:nvSpPr>
        <p:spPr>
          <a:xfrm>
            <a:off x="966926" y="1947974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1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 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交换矩阵的两行；</a:t>
            </a:r>
          </a:p>
        </p:txBody>
      </p:sp>
      <p:sp>
        <p:nvSpPr>
          <p:cNvPr id="7" name="矩形 6"/>
          <p:cNvSpPr/>
          <p:nvPr/>
        </p:nvSpPr>
        <p:spPr>
          <a:xfrm>
            <a:off x="966926" y="2510373"/>
            <a:ext cx="5391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2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 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矩阵的某行乘以一非零数；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66926" y="3096836"/>
            <a:ext cx="5908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3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 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将矩阵的某行乘数</a:t>
            </a:r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k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加到另一行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sz="28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6924" y="3697908"/>
            <a:ext cx="8417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我们称对矩阵实施的这三种变换为矩阵的初等行变换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360569" y="369790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类似地，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66924" y="4250233"/>
            <a:ext cx="503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也可以定义矩阵的初等列变换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13" name="矩形 12"/>
          <p:cNvSpPr/>
          <p:nvPr/>
        </p:nvSpPr>
        <p:spPr>
          <a:xfrm>
            <a:off x="966923" y="4828875"/>
            <a:ext cx="10294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实施初等行变换的目的是要将增广矩阵变为行阶梯（或称三角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16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4613" y="5470340"/>
            <a:ext cx="808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事实上，任何一个矩阵都可以化为行阶梯型矩阵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C7FFD0D-3E9F-4A26-95E0-E6D24D500FFD}"/>
              </a:ext>
            </a:extLst>
          </p:cNvPr>
          <p:cNvGrpSpPr/>
          <p:nvPr/>
        </p:nvGrpSpPr>
        <p:grpSpPr>
          <a:xfrm>
            <a:off x="1344613" y="706670"/>
            <a:ext cx="6534325" cy="547283"/>
            <a:chOff x="1344613" y="706670"/>
            <a:chExt cx="6534325" cy="547283"/>
          </a:xfrm>
        </p:grpSpPr>
        <p:sp>
          <p:nvSpPr>
            <p:cNvPr id="3" name="矩形 2"/>
            <p:cNvSpPr/>
            <p:nvPr/>
          </p:nvSpPr>
          <p:spPr>
            <a:xfrm>
              <a:off x="1344613" y="706670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一个 </a:t>
              </a:r>
              <a:endParaRPr lang="zh-CN" altLang="en-US" dirty="0"/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4842143"/>
                </p:ext>
              </p:extLst>
            </p:nvPr>
          </p:nvGraphicFramePr>
          <p:xfrm>
            <a:off x="2254112" y="893834"/>
            <a:ext cx="774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60" name="Equation" r:id="rId3" imgW="774360" imgH="241200" progId="Equation.DSMT4">
                    <p:embed/>
                  </p:oleObj>
                </mc:Choice>
                <mc:Fallback>
                  <p:oleObj name="Equation" r:id="rId3" imgW="774360" imgH="241200" progId="Equation.DSMT4">
                    <p:embed/>
                    <p:pic>
                      <p:nvPicPr>
                        <p:cNvPr id="4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4112" y="893834"/>
                          <a:ext cx="7747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4"/>
            <p:cNvSpPr/>
            <p:nvPr/>
          </p:nvSpPr>
          <p:spPr>
            <a:xfrm>
              <a:off x="3095256" y="730733"/>
              <a:ext cx="47836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矩阵</a:t>
              </a:r>
              <a:r>
                <a:rPr lang="en-US" altLang="zh-CN" sz="2800" i="1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T 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称为行阶梯矩阵，如果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344613" y="1278016"/>
            <a:ext cx="800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ea typeface="宋体" panose="02010600030101010101" pitchFamily="2" charset="-122"/>
                <a:cs typeface="Levenim MT" panose="02010502060101010101" pitchFamily="2" charset="-79"/>
              </a:rPr>
              <a:t>1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 </a:t>
            </a:r>
            <a:r>
              <a:rPr lang="en-US" altLang="zh-CN" sz="2800" i="1" kern="0" dirty="0">
                <a:solidFill>
                  <a:prstClr val="black"/>
                </a:solidFill>
                <a:ea typeface="宋体" panose="02010600030101010101" pitchFamily="2" charset="-122"/>
                <a:cs typeface="Levenim MT" panose="02010502060101010101" pitchFamily="2" charset="-79"/>
              </a:rPr>
              <a:t>T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的零行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即元素都是</a:t>
            </a:r>
            <a:r>
              <a:rPr lang="en-US" altLang="zh-CN" sz="2800" kern="0" dirty="0">
                <a:solidFill>
                  <a:prstClr val="black"/>
                </a:solidFill>
                <a:ea typeface="宋体" panose="02010600030101010101" pitchFamily="2" charset="-122"/>
                <a:cs typeface="Levenim MT" panose="02010502060101010101" pitchFamily="2" charset="-79"/>
              </a:rPr>
              <a:t>0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的行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在矩阵的下方；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1762E90-5162-451D-82D3-BBCFAAE560AA}"/>
              </a:ext>
            </a:extLst>
          </p:cNvPr>
          <p:cNvGrpSpPr/>
          <p:nvPr/>
        </p:nvGrpSpPr>
        <p:grpSpPr>
          <a:xfrm>
            <a:off x="1344613" y="1816352"/>
            <a:ext cx="9380231" cy="523220"/>
            <a:chOff x="1344613" y="1816352"/>
            <a:chExt cx="9380231" cy="523220"/>
          </a:xfrm>
        </p:grpSpPr>
        <p:sp>
          <p:nvSpPr>
            <p:cNvPr id="7" name="矩形 6"/>
            <p:cNvSpPr/>
            <p:nvPr/>
          </p:nvSpPr>
          <p:spPr>
            <a:xfrm>
              <a:off x="1344613" y="1816352"/>
              <a:ext cx="18004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(</a:t>
              </a:r>
              <a:r>
                <a:rPr lang="en-US" altLang="zh-CN" sz="2800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2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) 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如果 </a:t>
              </a:r>
              <a:endParaRPr lang="zh-CN" altLang="en-US" dirty="0"/>
            </a:p>
          </p:txBody>
        </p:sp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5195941"/>
                </p:ext>
              </p:extLst>
            </p:nvPr>
          </p:nvGraphicFramePr>
          <p:xfrm>
            <a:off x="2919525" y="1941595"/>
            <a:ext cx="8763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61" name="Equation" r:id="rId5" imgW="876240" imgH="368280" progId="Equation.DSMT4">
                    <p:embed/>
                  </p:oleObj>
                </mc:Choice>
                <mc:Fallback>
                  <p:oleObj name="Equation" r:id="rId5" imgW="876240" imgH="368280" progId="Equation.DSMT4">
                    <p:embed/>
                    <p:pic>
                      <p:nvPicPr>
                        <p:cNvPr id="8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9525" y="1941595"/>
                          <a:ext cx="876300" cy="368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3876261" y="1816352"/>
              <a:ext cx="68485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设</a:t>
              </a:r>
              <a:r>
                <a:rPr lang="en-US" altLang="zh-CN" sz="2800" i="1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T 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共有</a:t>
              </a:r>
              <a:r>
                <a:rPr lang="en-US" altLang="zh-CN" sz="2800" i="1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r 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个非零行，其第</a:t>
              </a:r>
              <a:r>
                <a:rPr lang="en-US" altLang="zh-CN" sz="2800" i="1" kern="0" dirty="0" err="1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i</a:t>
              </a:r>
              <a:r>
                <a:rPr lang="en-US" altLang="zh-CN" sz="2800" i="1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 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行的第一个非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8307914-384B-42B4-BF87-EFC93ACA642A}"/>
              </a:ext>
            </a:extLst>
          </p:cNvPr>
          <p:cNvGrpSpPr/>
          <p:nvPr/>
        </p:nvGrpSpPr>
        <p:grpSpPr>
          <a:xfrm>
            <a:off x="1344613" y="2417931"/>
            <a:ext cx="7218140" cy="532167"/>
            <a:chOff x="1344613" y="2417931"/>
            <a:chExt cx="7218140" cy="532167"/>
          </a:xfrm>
        </p:grpSpPr>
        <p:sp>
          <p:nvSpPr>
            <p:cNvPr id="10" name="矩形 9"/>
            <p:cNvSpPr/>
            <p:nvPr/>
          </p:nvSpPr>
          <p:spPr>
            <a:xfrm>
              <a:off x="1344613" y="2426878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零元在第</a:t>
              </a:r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245511" y="2417931"/>
              <a:ext cx="21595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列，那么有 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542620"/>
                </p:ext>
              </p:extLst>
            </p:nvPr>
          </p:nvGraphicFramePr>
          <p:xfrm>
            <a:off x="2919525" y="2450254"/>
            <a:ext cx="2667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62" name="Equation" r:id="rId7" imgW="266400" imgH="431640" progId="Equation.DSMT4">
                    <p:embed/>
                  </p:oleObj>
                </mc:Choice>
                <mc:Fallback>
                  <p:oleObj name="Equation" r:id="rId7" imgW="266400" imgH="431640" progId="Equation.DSMT4">
                    <p:embed/>
                    <p:pic>
                      <p:nvPicPr>
                        <p:cNvPr id="12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9525" y="2450254"/>
                          <a:ext cx="2667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9819648"/>
                </p:ext>
              </p:extLst>
            </p:nvPr>
          </p:nvGraphicFramePr>
          <p:xfrm>
            <a:off x="5273453" y="2486015"/>
            <a:ext cx="32893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63" name="Equation" r:id="rId9" imgW="3288960" imgH="431640" progId="Equation.DSMT4">
                    <p:embed/>
                  </p:oleObj>
                </mc:Choice>
                <mc:Fallback>
                  <p:oleObj name="Equation" r:id="rId9" imgW="3288960" imgH="431640" progId="Equation.DSMT4">
                    <p:embed/>
                    <p:pic>
                      <p:nvPicPr>
                        <p:cNvPr id="13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3453" y="2486015"/>
                          <a:ext cx="32893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矩形 13"/>
          <p:cNvSpPr/>
          <p:nvPr/>
        </p:nvSpPr>
        <p:spPr>
          <a:xfrm>
            <a:off x="1344613" y="301673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例如：</a:t>
            </a: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229411"/>
              </p:ext>
            </p:extLst>
          </p:nvPr>
        </p:nvGraphicFramePr>
        <p:xfrm>
          <a:off x="4271963" y="3108325"/>
          <a:ext cx="29083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4" name="Equation" r:id="rId11" imgW="2908080" imgH="1777680" progId="Equation.DSMT4">
                  <p:embed/>
                </p:oleObj>
              </mc:Choice>
              <mc:Fallback>
                <p:oleObj name="Equation" r:id="rId11" imgW="2908080" imgH="1777680" progId="Equation.DSMT4">
                  <p:embed/>
                  <p:pic>
                    <p:nvPicPr>
                      <p:cNvPr id="15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3" y="3108325"/>
                        <a:ext cx="29083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组合 20">
            <a:extLst>
              <a:ext uri="{FF2B5EF4-FFF2-40B4-BE49-F238E27FC236}">
                <a16:creationId xmlns:a16="http://schemas.microsoft.com/office/drawing/2014/main" id="{42AA023A-F1EA-42C0-8F8F-48F9AC49DBDF}"/>
              </a:ext>
            </a:extLst>
          </p:cNvPr>
          <p:cNvGrpSpPr/>
          <p:nvPr/>
        </p:nvGrpSpPr>
        <p:grpSpPr>
          <a:xfrm>
            <a:off x="1344613" y="4965849"/>
            <a:ext cx="6905625" cy="523220"/>
            <a:chOff x="1344613" y="4965849"/>
            <a:chExt cx="6905625" cy="523220"/>
          </a:xfrm>
        </p:grpSpPr>
        <p:sp>
          <p:nvSpPr>
            <p:cNvPr id="16" name="矩形 15"/>
            <p:cNvSpPr/>
            <p:nvPr/>
          </p:nvSpPr>
          <p:spPr>
            <a:xfrm>
              <a:off x="1344613" y="4965849"/>
              <a:ext cx="43140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是一个行阶梯矩阵，其中 </a:t>
              </a:r>
              <a:endParaRPr lang="zh-CN" altLang="en-US" dirty="0"/>
            </a:p>
          </p:txBody>
        </p:sp>
        <p:graphicFrame>
          <p:nvGraphicFramePr>
            <p:cNvPr id="17" name="对象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335216"/>
                </p:ext>
              </p:extLst>
            </p:nvPr>
          </p:nvGraphicFramePr>
          <p:xfrm>
            <a:off x="5392738" y="5008563"/>
            <a:ext cx="28575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65" name="Equation" r:id="rId13" imgW="2857320" imgH="431640" progId="Equation.DSMT4">
                    <p:embed/>
                  </p:oleObj>
                </mc:Choice>
                <mc:Fallback>
                  <p:oleObj name="Equation" r:id="rId13" imgW="2857320" imgH="431640" progId="Equation.DSMT4">
                    <p:embed/>
                    <p:pic>
                      <p:nvPicPr>
                        <p:cNvPr id="17" name="对象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2738" y="5008563"/>
                          <a:ext cx="28575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888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531BFCA0-F804-4D3C-BAE0-8C06FE138DFA}"/>
              </a:ext>
            </a:extLst>
          </p:cNvPr>
          <p:cNvGrpSpPr/>
          <p:nvPr/>
        </p:nvGrpSpPr>
        <p:grpSpPr>
          <a:xfrm>
            <a:off x="1086928" y="454638"/>
            <a:ext cx="3890494" cy="1015920"/>
            <a:chOff x="1086928" y="454638"/>
            <a:chExt cx="3890494" cy="101592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7DF10D0-C4FC-4791-B537-1D2BE8FF3187}"/>
                </a:ext>
              </a:extLst>
            </p:cNvPr>
            <p:cNvSpPr/>
            <p:nvPr/>
          </p:nvSpPr>
          <p:spPr>
            <a:xfrm>
              <a:off x="1086928" y="665740"/>
              <a:ext cx="931654" cy="593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zh-CN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但是</a:t>
              </a:r>
              <a:endPara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E28CDB7C-C24A-4492-B5E3-F95BFEF097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9950829"/>
                </p:ext>
              </p:extLst>
            </p:nvPr>
          </p:nvGraphicFramePr>
          <p:xfrm>
            <a:off x="2018582" y="454638"/>
            <a:ext cx="2958840" cy="1015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97" name="Equation" r:id="rId3" imgW="2958840" imgH="1015920" progId="Equation.DSMT4">
                    <p:embed/>
                  </p:oleObj>
                </mc:Choice>
                <mc:Fallback>
                  <p:oleObj name="Equation" r:id="rId3" imgW="2958840" imgH="101592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4F806335-3BD7-4EFC-9B1B-1CD8796EC8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582" y="454638"/>
                          <a:ext cx="2958840" cy="10159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18CA81E3-135A-47EC-BC29-15E38E83BB26}"/>
              </a:ext>
            </a:extLst>
          </p:cNvPr>
          <p:cNvSpPr/>
          <p:nvPr/>
        </p:nvSpPr>
        <p:spPr>
          <a:xfrm>
            <a:off x="1086928" y="1608335"/>
            <a:ext cx="8045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这是因为虽然上述不等号两边矩阵中的元素都为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5C8341C-79CF-46FF-8812-CA67128D6FA6}"/>
              </a:ext>
            </a:extLst>
          </p:cNvPr>
          <p:cNvSpPr/>
          <p:nvPr/>
        </p:nvSpPr>
        <p:spPr>
          <a:xfrm>
            <a:off x="9125043" y="1608335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可是左边的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DCD0A15-241A-4D1E-861B-AFD41956FA62}"/>
              </a:ext>
            </a:extLst>
          </p:cNvPr>
          <p:cNvSpPr/>
          <p:nvPr/>
        </p:nvSpPr>
        <p:spPr>
          <a:xfrm>
            <a:off x="1086928" y="2131555"/>
            <a:ext cx="7614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矩阵是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行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列的，但右边的矩阵却是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行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列的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42BD48C-2262-49D4-AF2B-7FE602914497}"/>
              </a:ext>
            </a:extLst>
          </p:cNvPr>
          <p:cNvGrpSpPr/>
          <p:nvPr/>
        </p:nvGrpSpPr>
        <p:grpSpPr>
          <a:xfrm>
            <a:off x="1081265" y="2654775"/>
            <a:ext cx="10528534" cy="523220"/>
            <a:chOff x="1081265" y="2654775"/>
            <a:chExt cx="10528534" cy="52322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521D154-20A1-4F95-BBE2-F3EBA3A7C983}"/>
                </a:ext>
              </a:extLst>
            </p:cNvPr>
            <p:cNvSpPr/>
            <p:nvPr/>
          </p:nvSpPr>
          <p:spPr>
            <a:xfrm>
              <a:off x="2638041" y="2654775"/>
              <a:ext cx="89717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矩阵，如果它的所有元素全是</a:t>
              </a: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，那么我们就称这个矩阵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2BE7902-0F20-4D38-BDD6-8899AE1F4F2C}"/>
                </a:ext>
              </a:extLst>
            </p:cNvPr>
            <p:cNvSpPr/>
            <p:nvPr/>
          </p:nvSpPr>
          <p:spPr>
            <a:xfrm>
              <a:off x="1081265" y="265477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一个</a:t>
              </a:r>
              <a:endParaRPr lang="zh-CN" altLang="en-US" dirty="0"/>
            </a:p>
          </p:txBody>
        </p:sp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92533A3B-F793-4F0F-AB33-F9DE8FE53B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379664"/>
                </p:ext>
              </p:extLst>
            </p:nvPr>
          </p:nvGraphicFramePr>
          <p:xfrm>
            <a:off x="1876366" y="2833935"/>
            <a:ext cx="761760" cy="24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98" name="Equation" r:id="rId5" imgW="761760" imgH="241200" progId="Equation.DSMT4">
                    <p:embed/>
                  </p:oleObj>
                </mc:Choice>
                <mc:Fallback>
                  <p:oleObj name="Equation" r:id="rId5" imgW="761760" imgH="24120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5B8D80CF-CCE5-4FBA-91FA-CD879F7189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6366" y="2833935"/>
                          <a:ext cx="761760" cy="241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8213CB4F-8B51-465C-A189-BC417D0E031D}"/>
              </a:ext>
            </a:extLst>
          </p:cNvPr>
          <p:cNvSpPr/>
          <p:nvPr/>
        </p:nvSpPr>
        <p:spPr>
          <a:xfrm>
            <a:off x="1081265" y="3177995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为零矩阵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43D404BE-167A-41AC-BE2E-93DDAD113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501471"/>
              </p:ext>
            </p:extLst>
          </p:nvPr>
        </p:nvGraphicFramePr>
        <p:xfrm>
          <a:off x="1180382" y="3792635"/>
          <a:ext cx="1676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9" name="Equation" r:id="rId7" imgW="1676160" imgH="431640" progId="Equation.DSMT4">
                  <p:embed/>
                </p:oleObj>
              </mc:Choice>
              <mc:Fallback>
                <p:oleObj name="Equation" r:id="rId7" imgW="1676160" imgH="43164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86B203BF-8673-46D1-A5A7-FCA298CC54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382" y="3792635"/>
                        <a:ext cx="1676400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1A7FDE33-628A-46C1-88CF-999403631CB1}"/>
              </a:ext>
            </a:extLst>
          </p:cNvPr>
          <p:cNvGrpSpPr/>
          <p:nvPr/>
        </p:nvGrpSpPr>
        <p:grpSpPr>
          <a:xfrm>
            <a:off x="2638040" y="3177995"/>
            <a:ext cx="6412591" cy="543016"/>
            <a:chOff x="2638040" y="3177995"/>
            <a:chExt cx="6412591" cy="54301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43F2567-BB32-4A3D-94E1-3AAE7880F29E}"/>
                </a:ext>
              </a:extLst>
            </p:cNvPr>
            <p:cNvSpPr/>
            <p:nvPr/>
          </p:nvSpPr>
          <p:spPr>
            <a:xfrm>
              <a:off x="2638040" y="317799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记作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B1543908-B92A-46B2-9EF6-F618C75976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1988589"/>
                </p:ext>
              </p:extLst>
            </p:nvPr>
          </p:nvGraphicFramePr>
          <p:xfrm>
            <a:off x="3445954" y="3280855"/>
            <a:ext cx="8255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00" name="Equation" r:id="rId9" imgW="825480" imgH="431640" progId="Equation.DSMT4">
                    <p:embed/>
                  </p:oleObj>
                </mc:Choice>
                <mc:Fallback>
                  <p:oleObj name="Equation" r:id="rId9" imgW="825480" imgH="43164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6EFC2EAB-0763-46AB-9D22-3CB35353F9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5954" y="3280855"/>
                          <a:ext cx="825500" cy="431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E26CE94-8E20-4694-8427-DA71BC6AEAC8}"/>
                </a:ext>
              </a:extLst>
            </p:cNvPr>
            <p:cNvSpPr/>
            <p:nvPr/>
          </p:nvSpPr>
          <p:spPr>
            <a:xfrm>
              <a:off x="4207639" y="3197791"/>
              <a:ext cx="48429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在不致混淆的情况下简记为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O.</a:t>
              </a:r>
              <a:endParaRPr kumimoji="0" lang="zh-CN" alt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12125994-DAAA-4687-91C1-DE228B373E00}"/>
              </a:ext>
            </a:extLst>
          </p:cNvPr>
          <p:cNvSpPr/>
          <p:nvPr/>
        </p:nvSpPr>
        <p:spPr>
          <a:xfrm>
            <a:off x="9132498" y="3197791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上述例子说明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012E327-9F1A-44BB-9C16-DD3F309DCBF3}"/>
              </a:ext>
            </a:extLst>
          </p:cNvPr>
          <p:cNvSpPr/>
          <p:nvPr/>
        </p:nvSpPr>
        <p:spPr>
          <a:xfrm>
            <a:off x="1138529" y="4315855"/>
            <a:ext cx="5840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一个</a:t>
            </a:r>
            <a:r>
              <a:rPr lang="en-US" altLang="zh-CN" sz="2800" i="1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行</a:t>
            </a:r>
            <a:r>
              <a:rPr lang="en-US" altLang="zh-CN" sz="2800" i="1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列的矩阵称为一个</a:t>
            </a:r>
            <a:r>
              <a:rPr lang="en-US" altLang="zh-CN" sz="2800" i="1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阶方阵</a:t>
            </a: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kern="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7173F3E-30F9-4889-82EB-C73511E9F967}"/>
              </a:ext>
            </a:extLst>
          </p:cNvPr>
          <p:cNvSpPr/>
          <p:nvPr/>
        </p:nvSpPr>
        <p:spPr>
          <a:xfrm>
            <a:off x="7037453" y="4324211"/>
            <a:ext cx="3974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是一个</a:t>
            </a:r>
            <a:r>
              <a:rPr lang="en-US" altLang="zh-CN" sz="2800" i="1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阶方阵， 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3B3607E-8AF1-4B18-B78D-DD95FFEE1B5D}"/>
              </a:ext>
            </a:extLst>
          </p:cNvPr>
          <p:cNvGrpSpPr/>
          <p:nvPr/>
        </p:nvGrpSpPr>
        <p:grpSpPr>
          <a:xfrm>
            <a:off x="1138529" y="4910699"/>
            <a:ext cx="3478843" cy="529189"/>
            <a:chOff x="1138529" y="4910699"/>
            <a:chExt cx="3478843" cy="52918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311D01B-A071-4426-BAB0-194CC22AB7DD}"/>
                </a:ext>
              </a:extLst>
            </p:cNvPr>
            <p:cNvSpPr/>
            <p:nvPr/>
          </p:nvSpPr>
          <p:spPr>
            <a:xfrm>
              <a:off x="1138529" y="4910699"/>
              <a:ext cx="30973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我们也可将 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 </a:t>
              </a:r>
              <a:r>
                <a:rPr lang="zh-CN" alt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记作</a:t>
              </a:r>
            </a:p>
          </p:txBody>
        </p:sp>
        <p:graphicFrame>
          <p:nvGraphicFramePr>
            <p:cNvPr id="22" name="对象 21">
              <a:extLst>
                <a:ext uri="{FF2B5EF4-FFF2-40B4-BE49-F238E27FC236}">
                  <a16:creationId xmlns:a16="http://schemas.microsoft.com/office/drawing/2014/main" id="{57D2C57C-60E0-4D0E-856E-95AD176A68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6557372"/>
                </p:ext>
              </p:extLst>
            </p:nvPr>
          </p:nvGraphicFramePr>
          <p:xfrm>
            <a:off x="4173132" y="5008248"/>
            <a:ext cx="444240" cy="431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01" name="Equation" r:id="rId11" imgW="444240" imgH="431640" progId="Equation.DSMT4">
                    <p:embed/>
                  </p:oleObj>
                </mc:Choice>
                <mc:Fallback>
                  <p:oleObj name="Equation" r:id="rId11" imgW="444240" imgH="43164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F10A05C9-F03F-4866-86E0-0C34A2D9592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132" y="5008248"/>
                          <a:ext cx="444240" cy="4316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0EAD601-3660-4F18-9F7E-04BDE38A555B}"/>
              </a:ext>
            </a:extLst>
          </p:cNvPr>
          <p:cNvGrpSpPr/>
          <p:nvPr/>
        </p:nvGrpSpPr>
        <p:grpSpPr>
          <a:xfrm>
            <a:off x="4894052" y="4910699"/>
            <a:ext cx="6612428" cy="539932"/>
            <a:chOff x="4894052" y="4910699"/>
            <a:chExt cx="6612428" cy="539932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AD37709-B0FD-42D8-93E4-93F71F9A32CF}"/>
                </a:ext>
              </a:extLst>
            </p:cNvPr>
            <p:cNvSpPr/>
            <p:nvPr/>
          </p:nvSpPr>
          <p:spPr>
            <a:xfrm>
              <a:off x="4894052" y="4910699"/>
              <a:ext cx="39725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容易看出，一个</a:t>
              </a:r>
              <a:r>
                <a:rPr lang="en-US" altLang="zh-CN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阶方阵</a:t>
              </a:r>
            </a:p>
          </p:txBody>
        </p:sp>
        <p:graphicFrame>
          <p:nvGraphicFramePr>
            <p:cNvPr id="24" name="对象 23">
              <a:extLst>
                <a:ext uri="{FF2B5EF4-FFF2-40B4-BE49-F238E27FC236}">
                  <a16:creationId xmlns:a16="http://schemas.microsoft.com/office/drawing/2014/main" id="{14903877-FF30-4E4E-B4DA-6E1BAF8BD4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4506300"/>
                </p:ext>
              </p:extLst>
            </p:nvPr>
          </p:nvGraphicFramePr>
          <p:xfrm>
            <a:off x="8701177" y="5002279"/>
            <a:ext cx="1143000" cy="431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02" name="Equation" r:id="rId13" imgW="1143000" imgH="431640" progId="Equation.DSMT4">
                    <p:embed/>
                  </p:oleObj>
                </mc:Choice>
                <mc:Fallback>
                  <p:oleObj name="Equation" r:id="rId13" imgW="1143000" imgH="431640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B56CDBF6-3201-4CCE-965C-E55DB21C63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1177" y="5002279"/>
                          <a:ext cx="1143000" cy="4316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EB2AFBE-EC6F-46A5-A63C-7097DAD9BBEA}"/>
                </a:ext>
              </a:extLst>
            </p:cNvPr>
            <p:cNvSpPr/>
            <p:nvPr/>
          </p:nvSpPr>
          <p:spPr>
            <a:xfrm>
              <a:off x="9879111" y="4927411"/>
              <a:ext cx="16273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实际上就</a:t>
              </a: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573387B5-55C4-498B-B7EC-E88B08330749}"/>
              </a:ext>
            </a:extLst>
          </p:cNvPr>
          <p:cNvSpPr/>
          <p:nvPr/>
        </p:nvSpPr>
        <p:spPr>
          <a:xfrm>
            <a:off x="1138529" y="5505543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等同于数</a:t>
            </a:r>
            <a:r>
              <a:rPr lang="en-US" altLang="zh-CN" sz="2800" i="1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kern="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8" grpId="0"/>
      <p:bldP spid="19" grpId="0"/>
      <p:bldP spid="20" grpId="0"/>
      <p:bldP spid="26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4" y="5853516"/>
            <a:ext cx="503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最后一个矩阵就是行阶梯矩阵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966924" y="69990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7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3168" y="675837"/>
            <a:ext cx="6697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用初等行变换将下列矩阵化为行阶梯矩阵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66660"/>
              </p:ext>
            </p:extLst>
          </p:nvPr>
        </p:nvGraphicFramePr>
        <p:xfrm>
          <a:off x="4570482" y="1477394"/>
          <a:ext cx="22860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7" name="Equation" r:id="rId3" imgW="2286000" imgH="1346040" progId="Equation.DSMT4">
                  <p:embed/>
                </p:oleObj>
              </mc:Choice>
              <mc:Fallback>
                <p:oleObj name="Equation" r:id="rId3" imgW="2286000" imgH="134604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82" y="1477394"/>
                        <a:ext cx="22860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966926" y="295390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504656" y="2967038"/>
          <a:ext cx="54102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8" name="Equation" r:id="rId5" imgW="5410080" imgH="1346040" progId="Equation.DSMT4">
                  <p:embed/>
                </p:oleObj>
              </mc:Choice>
              <mc:Fallback>
                <p:oleObj name="Equation" r:id="rId5" imgW="5410080" imgH="134604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4656" y="2967038"/>
                        <a:ext cx="54102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177454"/>
              </p:ext>
            </p:extLst>
          </p:nvPr>
        </p:nvGraphicFramePr>
        <p:xfrm>
          <a:off x="2533650" y="4364038"/>
          <a:ext cx="7507288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9" name="Equation" r:id="rId7" imgW="7480080" imgH="1346040" progId="Equation.DSMT4">
                  <p:embed/>
                </p:oleObj>
              </mc:Choice>
              <mc:Fallback>
                <p:oleObj name="Equation" r:id="rId7" imgW="7480080" imgH="134604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364038"/>
                        <a:ext cx="7507288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3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0664" y="2475729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将该方程组的系数矩阵施行初等行变换：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109795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8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3485" y="109795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解下列齐次线性方程组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608052" y="715459"/>
          <a:ext cx="2425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9" name="Equation" r:id="rId3" imgW="2425680" imgH="1371600" progId="Equation.DSMT4">
                  <p:embed/>
                </p:oleObj>
              </mc:Choice>
              <mc:Fallback>
                <p:oleObj name="Equation" r:id="rId3" imgW="2425680" imgH="13716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052" y="715459"/>
                        <a:ext cx="24257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966925" y="247572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635125" y="3108156"/>
          <a:ext cx="56388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0" name="Equation" r:id="rId5" imgW="5638680" imgH="1346040" progId="Equation.DSMT4">
                  <p:embed/>
                </p:oleObj>
              </mc:Choice>
              <mc:Fallback>
                <p:oleObj name="Equation" r:id="rId5" imgW="5638680" imgH="134604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3108156"/>
                        <a:ext cx="56388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339013" y="3083508"/>
          <a:ext cx="34671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1" name="Equation" r:id="rId7" imgW="3466800" imgH="1346040" progId="Equation.DSMT4">
                  <p:embed/>
                </p:oleObj>
              </mc:Choice>
              <mc:Fallback>
                <p:oleObj name="Equation" r:id="rId7" imgW="3466800" imgH="134604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3" y="3083508"/>
                        <a:ext cx="34671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005388" y="4922669"/>
          <a:ext cx="31115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2" name="Equation" r:id="rId9" imgW="3111480" imgH="1346040" progId="Equation.DSMT4">
                  <p:embed/>
                </p:oleObj>
              </mc:Choice>
              <mc:Fallback>
                <p:oleObj name="Equation" r:id="rId9" imgW="3111480" imgH="134604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4922669"/>
                        <a:ext cx="31115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246313" y="4922669"/>
          <a:ext cx="27305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3" name="Equation" r:id="rId11" imgW="2730240" imgH="1346040" progId="Equation.DSMT4">
                  <p:embed/>
                </p:oleObj>
              </mc:Choice>
              <mc:Fallback>
                <p:oleObj name="Equation" r:id="rId11" imgW="2730240" imgH="134604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4922669"/>
                        <a:ext cx="27305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C1989D99-AFED-4F41-9F20-68168E292054}"/>
              </a:ext>
            </a:extLst>
          </p:cNvPr>
          <p:cNvGrpSpPr/>
          <p:nvPr/>
        </p:nvGrpSpPr>
        <p:grpSpPr>
          <a:xfrm>
            <a:off x="966926" y="887253"/>
            <a:ext cx="9474963" cy="523220"/>
            <a:chOff x="966926" y="887253"/>
            <a:chExt cx="9474963" cy="523220"/>
          </a:xfrm>
        </p:grpSpPr>
        <p:sp>
          <p:nvSpPr>
            <p:cNvPr id="3" name="矩形 2"/>
            <p:cNvSpPr/>
            <p:nvPr/>
          </p:nvSpPr>
          <p:spPr>
            <a:xfrm>
              <a:off x="966926" y="887253"/>
              <a:ext cx="37753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于是，原方程组化为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: </a:t>
              </a:r>
              <a:endParaRPr lang="zh-CN" altLang="en-US" dirty="0"/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8177936"/>
                </p:ext>
              </p:extLst>
            </p:nvPr>
          </p:nvGraphicFramePr>
          <p:xfrm>
            <a:off x="4539333" y="978673"/>
            <a:ext cx="17145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58" name="Equation" r:id="rId3" imgW="1714320" imgH="431640" progId="Equation.DSMT4">
                    <p:embed/>
                  </p:oleObj>
                </mc:Choice>
                <mc:Fallback>
                  <p:oleObj name="Equation" r:id="rId3" imgW="1714320" imgH="431640" progId="Equation.DSMT4">
                    <p:embed/>
                    <p:pic>
                      <p:nvPicPr>
                        <p:cNvPr id="4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9333" y="978673"/>
                          <a:ext cx="17145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9532313"/>
                </p:ext>
              </p:extLst>
            </p:nvPr>
          </p:nvGraphicFramePr>
          <p:xfrm>
            <a:off x="6406233" y="972704"/>
            <a:ext cx="15621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59" name="Equation" r:id="rId5" imgW="1562040" imgH="431640" progId="Equation.DSMT4">
                    <p:embed/>
                  </p:oleObj>
                </mc:Choice>
                <mc:Fallback>
                  <p:oleObj name="Equation" r:id="rId5" imgW="1562040" imgH="431640" progId="Equation.DSMT4">
                    <p:embed/>
                    <p:pic>
                      <p:nvPicPr>
                        <p:cNvPr id="5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6233" y="972704"/>
                          <a:ext cx="15621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8102787" y="887253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从而它的一般</a:t>
              </a:r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966926" y="145859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解为：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049747" y="1902912"/>
          <a:ext cx="1485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60" name="Equation" r:id="rId7" imgW="1485720" imgH="1041120" progId="Equation.DSMT4">
                  <p:embed/>
                </p:oleObj>
              </mc:Choice>
              <mc:Fallback>
                <p:oleObj name="Equation" r:id="rId7" imgW="1485720" imgH="104112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747" y="1902912"/>
                        <a:ext cx="14859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id="{8AA8C621-C834-47CF-AA4C-4ED6D1F5E356}"/>
              </a:ext>
            </a:extLst>
          </p:cNvPr>
          <p:cNvGrpSpPr/>
          <p:nvPr/>
        </p:nvGrpSpPr>
        <p:grpSpPr>
          <a:xfrm>
            <a:off x="966925" y="3166940"/>
            <a:ext cx="9338304" cy="571796"/>
            <a:chOff x="966925" y="3166940"/>
            <a:chExt cx="9338304" cy="571796"/>
          </a:xfrm>
        </p:grpSpPr>
        <p:sp>
          <p:nvSpPr>
            <p:cNvPr id="9" name="矩形 8"/>
            <p:cNvSpPr/>
            <p:nvPr/>
          </p:nvSpPr>
          <p:spPr>
            <a:xfrm>
              <a:off x="966925" y="3206570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此时，对于未知量</a:t>
              </a:r>
              <a:endParaRPr lang="zh-CN" altLang="en-US" dirty="0"/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8621968"/>
                </p:ext>
              </p:extLst>
            </p:nvPr>
          </p:nvGraphicFramePr>
          <p:xfrm>
            <a:off x="3984960" y="3241259"/>
            <a:ext cx="3048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61" name="Equation" r:id="rId9" imgW="304560" imgH="431640" progId="Equation.DSMT4">
                    <p:embed/>
                  </p:oleObj>
                </mc:Choice>
                <mc:Fallback>
                  <p:oleObj name="Equation" r:id="rId9" imgW="304560" imgH="431640" progId="Equation.DSMT4">
                    <p:embed/>
                    <p:pic>
                      <p:nvPicPr>
                        <p:cNvPr id="1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960" y="3241259"/>
                          <a:ext cx="3048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4264795" y="3197623"/>
              <a:ext cx="46730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的任意取值，都唯一确定了 </a:t>
              </a:r>
              <a:endParaRPr lang="zh-CN" altLang="en-US" dirty="0"/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0260426"/>
                </p:ext>
              </p:extLst>
            </p:nvPr>
          </p:nvGraphicFramePr>
          <p:xfrm>
            <a:off x="8750043" y="3269812"/>
            <a:ext cx="2794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62" name="Equation" r:id="rId11" imgW="279360" imgH="431640" progId="Equation.DSMT4">
                    <p:embed/>
                  </p:oleObj>
                </mc:Choice>
                <mc:Fallback>
                  <p:oleObj name="Equation" r:id="rId11" imgW="279360" imgH="431640" progId="Equation.DSMT4">
                    <p:embed/>
                    <p:pic>
                      <p:nvPicPr>
                        <p:cNvPr id="12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50043" y="3269812"/>
                          <a:ext cx="2794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1146884"/>
                </p:ext>
              </p:extLst>
            </p:nvPr>
          </p:nvGraphicFramePr>
          <p:xfrm>
            <a:off x="9482056" y="3265322"/>
            <a:ext cx="3175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63" name="Equation" r:id="rId13" imgW="317160" imgH="431640" progId="Equation.DSMT4">
                    <p:embed/>
                  </p:oleObj>
                </mc:Choice>
                <mc:Fallback>
                  <p:oleObj name="Equation" r:id="rId13" imgW="317160" imgH="431640" progId="Equation.DSMT4">
                    <p:embed/>
                    <p:pic>
                      <p:nvPicPr>
                        <p:cNvPr id="13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82056" y="3265322"/>
                          <a:ext cx="3175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矩形 13"/>
            <p:cNvSpPr/>
            <p:nvPr/>
          </p:nvSpPr>
          <p:spPr>
            <a:xfrm>
              <a:off x="8976383" y="3215516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和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9761490" y="316694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的</a:t>
              </a:r>
              <a:endParaRPr lang="zh-CN" altLang="en-US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966925" y="3850413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值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F139AD3-5DB3-4533-9056-2C8CABC52314}"/>
              </a:ext>
            </a:extLst>
          </p:cNvPr>
          <p:cNvGrpSpPr/>
          <p:nvPr/>
        </p:nvGrpSpPr>
        <p:grpSpPr>
          <a:xfrm>
            <a:off x="1556217" y="3841158"/>
            <a:ext cx="7906886" cy="547283"/>
            <a:chOff x="1556217" y="3841158"/>
            <a:chExt cx="7906886" cy="547283"/>
          </a:xfrm>
        </p:grpSpPr>
        <p:sp>
          <p:nvSpPr>
            <p:cNvPr id="2" name="矩形 1"/>
            <p:cNvSpPr/>
            <p:nvPr/>
          </p:nvSpPr>
          <p:spPr>
            <a:xfrm>
              <a:off x="6585392" y="3841158"/>
              <a:ext cx="28777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称为自由未知量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.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556217" y="3865221"/>
              <a:ext cx="50321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因此该方程组有无穷多组解， </a:t>
              </a:r>
              <a:endParaRPr lang="zh-CN" altLang="en-US" dirty="0"/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7542969"/>
                </p:ext>
              </p:extLst>
            </p:nvPr>
          </p:nvGraphicFramePr>
          <p:xfrm>
            <a:off x="6253833" y="3890546"/>
            <a:ext cx="3048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64" name="Equation" r:id="rId15" imgW="304560" imgH="431640" progId="Equation.DSMT4">
                    <p:embed/>
                  </p:oleObj>
                </mc:Choice>
                <mc:Fallback>
                  <p:oleObj name="Equation" r:id="rId15" imgW="304560" imgH="431640" progId="Equation.DSMT4">
                    <p:embed/>
                    <p:pic>
                      <p:nvPicPr>
                        <p:cNvPr id="18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3833" y="3890546"/>
                          <a:ext cx="3048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6620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6926" y="66482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9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49422" y="664822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解下列非齐次线性方程组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886616" y="294189"/>
          <a:ext cx="2552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7" name="Equation" r:id="rId3" imgW="2552400" imgH="1371600" progId="Equation.DSMT4">
                  <p:embed/>
                </p:oleObj>
              </mc:Choice>
              <mc:Fallback>
                <p:oleObj name="Equation" r:id="rId3" imgW="2552400" imgH="13716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616" y="294189"/>
                        <a:ext cx="25527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966926" y="172360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10665" y="1747666"/>
            <a:ext cx="9025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容易看出例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8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中的齐次线性方程组就是本方程组的导出组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447513" y="174766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对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66926" y="2298342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该方程组的增广矩阵实施初等行变换：</a:t>
            </a: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221702" y="2839036"/>
          <a:ext cx="52070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8" name="Equation" r:id="rId5" imgW="5206680" imgH="1346040" progId="Equation.DSMT4">
                  <p:embed/>
                </p:oleObj>
              </mc:Choice>
              <mc:Fallback>
                <p:oleObj name="Equation" r:id="rId5" imgW="5206680" imgH="134604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702" y="2839036"/>
                        <a:ext cx="52070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id="{59508D96-B8D4-4E0D-9F61-985A75EB3B54}"/>
              </a:ext>
            </a:extLst>
          </p:cNvPr>
          <p:cNvGrpSpPr/>
          <p:nvPr/>
        </p:nvGrpSpPr>
        <p:grpSpPr>
          <a:xfrm>
            <a:off x="966926" y="4225424"/>
            <a:ext cx="5613177" cy="889000"/>
            <a:chOff x="966926" y="4225424"/>
            <a:chExt cx="5613177" cy="889000"/>
          </a:xfrm>
        </p:grpSpPr>
        <p:sp>
          <p:nvSpPr>
            <p:cNvPr id="12" name="矩形 11"/>
            <p:cNvSpPr/>
            <p:nvPr/>
          </p:nvSpPr>
          <p:spPr>
            <a:xfrm>
              <a:off x="966926" y="4370549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行阶梯阵对应的方程组为</a:t>
              </a: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4083377"/>
                </p:ext>
              </p:extLst>
            </p:nvPr>
          </p:nvGraphicFramePr>
          <p:xfrm>
            <a:off x="5068803" y="4225424"/>
            <a:ext cx="15113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39" name="Equation" r:id="rId7" imgW="1511280" imgH="888840" progId="Equation.DSMT4">
                    <p:embed/>
                  </p:oleObj>
                </mc:Choice>
                <mc:Fallback>
                  <p:oleObj name="Equation" r:id="rId7" imgW="1511280" imgH="888840" progId="Equation.DSMT4">
                    <p:embed/>
                    <p:pic>
                      <p:nvPicPr>
                        <p:cNvPr id="13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8803" y="4225424"/>
                          <a:ext cx="1511300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矩形 13"/>
          <p:cNvSpPr/>
          <p:nvPr/>
        </p:nvSpPr>
        <p:spPr>
          <a:xfrm>
            <a:off x="966926" y="5068383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所以原方程组有去穷多组解：</a:t>
            </a: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469110" y="5660859"/>
          <a:ext cx="1587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0" name="Equation" r:id="rId9" imgW="1587240" imgH="888840" progId="Equation.DSMT4">
                  <p:embed/>
                </p:oleObj>
              </mc:Choice>
              <mc:Fallback>
                <p:oleObj name="Equation" r:id="rId9" imgW="1587240" imgH="888840" progId="Equation.DSMT4">
                  <p:embed/>
                  <p:pic>
                    <p:nvPicPr>
                      <p:cNvPr id="15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110" y="5660859"/>
                        <a:ext cx="1587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>
            <a:extLst>
              <a:ext uri="{FF2B5EF4-FFF2-40B4-BE49-F238E27FC236}">
                <a16:creationId xmlns:a16="http://schemas.microsoft.com/office/drawing/2014/main" id="{D5095DC4-0287-41D6-803A-FF429BA68D8D}"/>
              </a:ext>
            </a:extLst>
          </p:cNvPr>
          <p:cNvGrpSpPr/>
          <p:nvPr/>
        </p:nvGrpSpPr>
        <p:grpSpPr>
          <a:xfrm>
            <a:off x="5532298" y="5929284"/>
            <a:ext cx="3704361" cy="523220"/>
            <a:chOff x="5532298" y="5929284"/>
            <a:chExt cx="3704361" cy="523220"/>
          </a:xfrm>
        </p:grpSpPr>
        <p:sp>
          <p:nvSpPr>
            <p:cNvPr id="2" name="矩形 1"/>
            <p:cNvSpPr/>
            <p:nvPr/>
          </p:nvSpPr>
          <p:spPr>
            <a:xfrm>
              <a:off x="6718021" y="5929284"/>
              <a:ext cx="25186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是自由未知量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.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532298" y="592928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其中</a:t>
              </a:r>
              <a:endParaRPr lang="zh-CN" altLang="en-US" dirty="0"/>
            </a:p>
          </p:txBody>
        </p:sp>
        <p:graphicFrame>
          <p:nvGraphicFramePr>
            <p:cNvPr id="17" name="对象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4781200"/>
                </p:ext>
              </p:extLst>
            </p:nvPr>
          </p:nvGraphicFramePr>
          <p:xfrm>
            <a:off x="6375572" y="5948281"/>
            <a:ext cx="3048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41" name="Equation" r:id="rId11" imgW="304560" imgH="431640" progId="Equation.DSMT4">
                    <p:embed/>
                  </p:oleObj>
                </mc:Choice>
                <mc:Fallback>
                  <p:oleObj name="Equation" r:id="rId11" imgW="304560" imgH="431640" progId="Equation.DSMT4">
                    <p:embed/>
                    <p:pic>
                      <p:nvPicPr>
                        <p:cNvPr id="17" name="对象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5572" y="5948281"/>
                          <a:ext cx="3048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9774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1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2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2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3862427"/>
            <a:ext cx="6769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一个非零行仅有一个非零元素在第</a:t>
            </a:r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n+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1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列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977643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上面是无穷多解的情形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870117" y="977643"/>
            <a:ext cx="6109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那么什么情况下，线性方程组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6.3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无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66926" y="169953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?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72274" y="169953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我们有</a:t>
            </a:r>
          </a:p>
        </p:txBody>
      </p:sp>
      <p:sp>
        <p:nvSpPr>
          <p:cNvPr id="7" name="矩形 6"/>
          <p:cNvSpPr/>
          <p:nvPr/>
        </p:nvSpPr>
        <p:spPr>
          <a:xfrm>
            <a:off x="966926" y="244549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定理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4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28810" y="2445495"/>
            <a:ext cx="8526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m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个方程的</a:t>
            </a:r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n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元线性方程组无解的充分必要条件是：它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66926" y="3204611"/>
            <a:ext cx="9825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的增广矩阵经过一系列初等行变换化为行阶梯矩阵后，其最后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32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1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1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0833" y="5633330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无解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857327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10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7085" y="857327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解线性方程组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422606" y="523875"/>
          <a:ext cx="2413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8" name="Equation" r:id="rId3" imgW="2412720" imgH="1371600" progId="Equation.DSMT4">
                  <p:embed/>
                </p:oleObj>
              </mc:Choice>
              <mc:Fallback>
                <p:oleObj name="Equation" r:id="rId3" imgW="2412720" imgH="13716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606" y="523875"/>
                        <a:ext cx="2413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966926" y="213267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86602" y="2123727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对该方程组的增广矩阵实施初等变换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693863" y="2952584"/>
          <a:ext cx="64770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9" name="Equation" r:id="rId5" imgW="6451560" imgH="1346040" progId="Equation.DSMT4">
                  <p:embed/>
                </p:oleObj>
              </mc:Choice>
              <mc:Fallback>
                <p:oleObj name="Equation" r:id="rId5" imgW="6451560" imgH="134604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2952584"/>
                        <a:ext cx="64770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170863" y="2952584"/>
          <a:ext cx="30353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0" name="Equation" r:id="rId7" imgW="3035160" imgH="1346040" progId="Equation.DSMT4">
                  <p:embed/>
                </p:oleObj>
              </mc:Choice>
              <mc:Fallback>
                <p:oleObj name="Equation" r:id="rId7" imgW="3035160" imgH="134604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863" y="2952584"/>
                        <a:ext cx="30353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966926" y="4516948"/>
            <a:ext cx="10515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此时，行阶梯矩阵的每行都是非零行，所以第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3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行是最后一个非零</a:t>
            </a:r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4E2DA9C-0815-43AB-99C9-77A07FA0554A}"/>
              </a:ext>
            </a:extLst>
          </p:cNvPr>
          <p:cNvGrpSpPr/>
          <p:nvPr/>
        </p:nvGrpSpPr>
        <p:grpSpPr>
          <a:xfrm>
            <a:off x="966926" y="5088294"/>
            <a:ext cx="10293969" cy="525241"/>
            <a:chOff x="966926" y="5088294"/>
            <a:chExt cx="10293969" cy="525241"/>
          </a:xfrm>
        </p:grpSpPr>
        <p:sp>
          <p:nvSpPr>
            <p:cNvPr id="11" name="矩形 10"/>
            <p:cNvSpPr/>
            <p:nvPr/>
          </p:nvSpPr>
          <p:spPr>
            <a:xfrm>
              <a:off x="966926" y="5090315"/>
              <a:ext cx="50321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行，仅有的一个非零元素在第 </a:t>
              </a:r>
              <a:endParaRPr lang="zh-CN" altLang="en-US" dirty="0"/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0847670"/>
                </p:ext>
              </p:extLst>
            </p:nvPr>
          </p:nvGraphicFramePr>
          <p:xfrm>
            <a:off x="5756275" y="5170491"/>
            <a:ext cx="1206500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41" name="Equation" r:id="rId9" imgW="1206360" imgH="317160" progId="Equation.DSMT4">
                    <p:embed/>
                  </p:oleObj>
                </mc:Choice>
                <mc:Fallback>
                  <p:oleObj name="Equation" r:id="rId9" imgW="1206360" imgH="317160" progId="Equation.DSMT4">
                    <p:embed/>
                    <p:pic>
                      <p:nvPicPr>
                        <p:cNvPr id="12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6275" y="5170491"/>
                          <a:ext cx="1206500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矩形 12"/>
            <p:cNvSpPr/>
            <p:nvPr/>
          </p:nvSpPr>
          <p:spPr>
            <a:xfrm>
              <a:off x="6946894" y="5088294"/>
              <a:ext cx="43140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列，根据定理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4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，原方程组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217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10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6609" y="5306218"/>
            <a:ext cx="826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（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6.4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）总是有零解，因此只需讨论是否有非零解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sz="28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6925" y="1339715"/>
            <a:ext cx="6372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事实上，该行阶梯矩阵对应的方程组为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284953" y="984163"/>
          <a:ext cx="2374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9" name="Equation" r:id="rId3" imgW="2387520" imgH="1371600" progId="Equation.DSMT4">
                  <p:embed/>
                </p:oleObj>
              </mc:Choice>
              <mc:Fallback>
                <p:oleObj name="Equation" r:id="rId3" imgW="2387520" imgH="13716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4953" y="984163"/>
                        <a:ext cx="23749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966926" y="2491135"/>
            <a:ext cx="9986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因此，第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3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个方程是矛盾方程，从而上述方程组无解，但原方程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66926" y="3054660"/>
            <a:ext cx="7844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组与上述方程组是同解的，于是原方程组也无解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811516" y="303705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得到相同的</a:t>
            </a:r>
          </a:p>
        </p:txBody>
      </p:sp>
      <p:sp>
        <p:nvSpPr>
          <p:cNvPr id="8" name="矩形 7"/>
          <p:cNvSpPr/>
          <p:nvPr/>
        </p:nvSpPr>
        <p:spPr>
          <a:xfrm>
            <a:off x="966926" y="3618421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结论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66925" y="4131043"/>
            <a:ext cx="9824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由于定理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4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给出了方程组无解的充要条件，所以，线性方程组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66925" y="4726452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只要不满足定理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4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的条件就一定有解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761862" y="4702389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由于</a:t>
            </a:r>
            <a:r>
              <a:rPr lang="en-US" altLang="zh-CN" sz="2800" i="1" kern="0" dirty="0">
                <a:solidFill>
                  <a:prstClr val="black"/>
                </a:solidFill>
                <a:ea typeface="宋体" panose="02010600030101010101" pitchFamily="2" charset="-122"/>
                <a:cs typeface="Levenim MT" panose="02010502060101010101" pitchFamily="2" charset="-79"/>
              </a:rPr>
              <a:t>n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元齐次线性方程组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9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6926" y="83326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定理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5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28809" y="833264"/>
            <a:ext cx="8503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n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元齐次线性方程组（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6.4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）有非零解的充分必要条件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66926" y="1452736"/>
            <a:ext cx="956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是其系数矩阵经初等行变换化为行阶梯矩阵后，非零行的个</a:t>
            </a:r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0B893B9-4424-4919-ACE2-1493D9D3047E}"/>
              </a:ext>
            </a:extLst>
          </p:cNvPr>
          <p:cNvGrpSpPr/>
          <p:nvPr/>
        </p:nvGrpSpPr>
        <p:grpSpPr>
          <a:xfrm>
            <a:off x="966926" y="1991072"/>
            <a:ext cx="1307962" cy="523220"/>
            <a:chOff x="966926" y="1991072"/>
            <a:chExt cx="1307962" cy="523220"/>
          </a:xfrm>
        </p:grpSpPr>
        <p:sp>
          <p:nvSpPr>
            <p:cNvPr id="6" name="矩形 5"/>
            <p:cNvSpPr/>
            <p:nvPr/>
          </p:nvSpPr>
          <p:spPr>
            <a:xfrm>
              <a:off x="966926" y="1991072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数</a:t>
              </a:r>
              <a:endParaRPr lang="zh-CN" altLang="en-US" dirty="0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9228936"/>
                </p:ext>
              </p:extLst>
            </p:nvPr>
          </p:nvGraphicFramePr>
          <p:xfrm>
            <a:off x="1487488" y="2165350"/>
            <a:ext cx="787400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52" name="Equation" r:id="rId3" imgW="787320" imgH="241200" progId="Equation.DSMT4">
                    <p:embed/>
                  </p:oleObj>
                </mc:Choice>
                <mc:Fallback>
                  <p:oleObj name="Equation" r:id="rId3" imgW="787320" imgH="241200" progId="Equation.DSMT4">
                    <p:embed/>
                    <p:pic>
                      <p:nvPicPr>
                        <p:cNvPr id="7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488" y="2165350"/>
                          <a:ext cx="787400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矩形 7"/>
          <p:cNvSpPr/>
          <p:nvPr/>
        </p:nvSpPr>
        <p:spPr>
          <a:xfrm>
            <a:off x="966926" y="270741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推论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1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51770" y="2723654"/>
            <a:ext cx="8705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如果齐次线性方程组（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6.4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）的方程个数小于方程组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66926" y="3274842"/>
            <a:ext cx="8518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未知量的个数，那么该齐次线性方程组必有非零解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sz="28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9574" y="409298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推论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2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63017" y="4127122"/>
            <a:ext cx="8601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如果</a:t>
            </a:r>
            <a:r>
              <a:rPr lang="en-US" altLang="zh-CN" sz="2800" i="1" kern="0" dirty="0">
                <a:solidFill>
                  <a:prstClr val="black"/>
                </a:solidFill>
                <a:ea typeface="宋体" panose="02010600030101010101" pitchFamily="2" charset="-122"/>
                <a:cs typeface="Levenim MT" panose="02010502060101010101" pitchFamily="2" charset="-79"/>
              </a:rPr>
              <a:t>n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元非齐次线性方程组（</a:t>
            </a:r>
            <a:r>
              <a:rPr lang="en-US" altLang="zh-CN" sz="2800" kern="0" dirty="0">
                <a:solidFill>
                  <a:prstClr val="black"/>
                </a:solidFill>
                <a:ea typeface="宋体" panose="02010600030101010101" pitchFamily="2" charset="-122"/>
                <a:cs typeface="Levenim MT" panose="02010502060101010101" pitchFamily="2" charset="-79"/>
              </a:rPr>
              <a:t>6.3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）有解，那么它有无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969574" y="4666584"/>
            <a:ext cx="949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穷多解的充分必要条件是其增广矩阵经初等行变换化为行阶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ABF976B-5BF6-49F8-9F4C-06A7E623759F}"/>
              </a:ext>
            </a:extLst>
          </p:cNvPr>
          <p:cNvGrpSpPr/>
          <p:nvPr/>
        </p:nvGrpSpPr>
        <p:grpSpPr>
          <a:xfrm>
            <a:off x="966925" y="5252995"/>
            <a:ext cx="4886188" cy="523220"/>
            <a:chOff x="966925" y="5252995"/>
            <a:chExt cx="4886188" cy="523220"/>
          </a:xfrm>
        </p:grpSpPr>
        <p:sp>
          <p:nvSpPr>
            <p:cNvPr id="2" name="矩形 1"/>
            <p:cNvSpPr/>
            <p:nvPr/>
          </p:nvSpPr>
          <p:spPr>
            <a:xfrm>
              <a:off x="966925" y="5252995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梯矩阵后其非零行的个数</a:t>
              </a:r>
              <a:endPara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endParaRPr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7680739"/>
                </p:ext>
              </p:extLst>
            </p:nvPr>
          </p:nvGraphicFramePr>
          <p:xfrm>
            <a:off x="5065713" y="5437188"/>
            <a:ext cx="787400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53" name="Equation" r:id="rId5" imgW="787320" imgH="241200" progId="Equation.DSMT4">
                    <p:embed/>
                  </p:oleObj>
                </mc:Choice>
                <mc:Fallback>
                  <p:oleObj name="Equation" r:id="rId5" imgW="787320" imgH="241200" progId="Equation.DSMT4">
                    <p:embed/>
                    <p:pic>
                      <p:nvPicPr>
                        <p:cNvPr id="14" name="对象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5713" y="5437188"/>
                          <a:ext cx="787400" cy="252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107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1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1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3314851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能不能对增广矩阵施行初等列变换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?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EDB83A56-A45C-4773-881F-5878F2C3A4BD}"/>
              </a:ext>
            </a:extLst>
          </p:cNvPr>
          <p:cNvSpPr txBox="1"/>
          <p:nvPr/>
        </p:nvSpPr>
        <p:spPr>
          <a:xfrm>
            <a:off x="1071017" y="1137492"/>
            <a:ext cx="1255395" cy="521970"/>
          </a:xfrm>
          <a:prstGeom prst="rect">
            <a:avLst/>
          </a:prstGeom>
          <a:solidFill>
            <a:srgbClr val="FFC000"/>
          </a:solidFill>
        </p:spPr>
        <p:txBody>
          <a:bodyPr wrap="none" rtlCol="0" anchor="t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思考题</a:t>
            </a:r>
          </a:p>
        </p:txBody>
      </p:sp>
      <p:sp>
        <p:nvSpPr>
          <p:cNvPr id="4" name="矩形 3"/>
          <p:cNvSpPr/>
          <p:nvPr/>
        </p:nvSpPr>
        <p:spPr>
          <a:xfrm>
            <a:off x="966396" y="2613410"/>
            <a:ext cx="9721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在解线性方程组时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, 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为什么只对增广矩阵施行初等行变换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?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28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351059" y="1168775"/>
            <a:ext cx="9489882" cy="374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第二讲</a:t>
            </a:r>
            <a:br>
              <a:rPr lang="en-US" altLang="zh-CN" dirty="0"/>
            </a:br>
            <a:r>
              <a:rPr lang="en-US" altLang="zh-CN" dirty="0"/>
              <a:t>          </a:t>
            </a:r>
            <a:r>
              <a:rPr lang="zh-CN" altLang="en-US" dirty="0"/>
              <a:t>矩阵的运算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0062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2CF3760-46E5-4280-9514-978C12596D33}"/>
              </a:ext>
            </a:extLst>
          </p:cNvPr>
          <p:cNvSpPr/>
          <p:nvPr/>
        </p:nvSpPr>
        <p:spPr>
          <a:xfrm>
            <a:off x="913054" y="442613"/>
            <a:ext cx="3252814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2.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矩阵的基本运算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3EB316D-360C-4AAE-A360-1B56113C721C}"/>
              </a:ext>
            </a:extLst>
          </p:cNvPr>
          <p:cNvSpPr/>
          <p:nvPr/>
        </p:nvSpPr>
        <p:spPr>
          <a:xfrm>
            <a:off x="913054" y="1177568"/>
            <a:ext cx="3595856" cy="605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algn="just">
              <a:lnSpc>
                <a:spcPct val="140000"/>
              </a:lnSpc>
              <a:buFontTx/>
              <a:buAutoNum type="arabicParenBoth"/>
            </a:pPr>
            <a:r>
              <a:rPr lang="zh-CN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矩阵的加法和数乘</a:t>
            </a:r>
            <a:endParaRPr lang="en-US" altLang="zh-CN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D63F80-F20A-4745-A468-D4098EAAA77A}"/>
              </a:ext>
            </a:extLst>
          </p:cNvPr>
          <p:cNvSpPr/>
          <p:nvPr/>
        </p:nvSpPr>
        <p:spPr>
          <a:xfrm>
            <a:off x="913054" y="1782927"/>
            <a:ext cx="8230946" cy="60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矩阵计算加法的前提：阶数相同，即行和列相同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DB38528-68A2-451A-BA16-B9B13F436912}"/>
              </a:ext>
            </a:extLst>
          </p:cNvPr>
          <p:cNvGrpSpPr/>
          <p:nvPr/>
        </p:nvGrpSpPr>
        <p:grpSpPr>
          <a:xfrm>
            <a:off x="911911" y="2306147"/>
            <a:ext cx="7581674" cy="605359"/>
            <a:chOff x="911911" y="2306147"/>
            <a:chExt cx="7581674" cy="60535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E398D69-CAA6-4684-A3F4-17A1FA5F79E2}"/>
                </a:ext>
              </a:extLst>
            </p:cNvPr>
            <p:cNvSpPr/>
            <p:nvPr/>
          </p:nvSpPr>
          <p:spPr>
            <a:xfrm>
              <a:off x="911911" y="2388286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假设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69263F8B-4733-4D18-B43B-61839C9364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7899389"/>
                </p:ext>
              </p:extLst>
            </p:nvPr>
          </p:nvGraphicFramePr>
          <p:xfrm>
            <a:off x="1746853" y="2441706"/>
            <a:ext cx="2514600" cy="46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30" name="Equation" r:id="rId3" imgW="2514600" imgH="469800" progId="Equation.DSMT4">
                    <p:embed/>
                  </p:oleObj>
                </mc:Choice>
                <mc:Fallback>
                  <p:oleObj name="Equation" r:id="rId3" imgW="2514600" imgH="46980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91BE68A7-231A-4E7C-9F6C-69E88A8EBDA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853" y="2441706"/>
                          <a:ext cx="2514600" cy="469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8C54C36-F3A5-42A9-9526-CA045587545C}"/>
                </a:ext>
              </a:extLst>
            </p:cNvPr>
            <p:cNvSpPr/>
            <p:nvPr/>
          </p:nvSpPr>
          <p:spPr>
            <a:xfrm>
              <a:off x="4192441" y="2388286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都是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B38A1995-2369-4E80-9D3A-7B9862989A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7748955"/>
                </p:ext>
              </p:extLst>
            </p:nvPr>
          </p:nvGraphicFramePr>
          <p:xfrm>
            <a:off x="5028527" y="2556006"/>
            <a:ext cx="761760" cy="24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31" name="Equation" r:id="rId5" imgW="761760" imgH="241200" progId="Equation.DSMT4">
                    <p:embed/>
                  </p:oleObj>
                </mc:Choice>
                <mc:Fallback>
                  <p:oleObj name="Equation" r:id="rId5" imgW="761760" imgH="241200" progId="Equation.DSMT4">
                    <p:embed/>
                    <p:pic>
                      <p:nvPicPr>
                        <p:cNvPr id="10" name="对象 9">
                          <a:extLst>
                            <a:ext uri="{FF2B5EF4-FFF2-40B4-BE49-F238E27FC236}">
                              <a16:creationId xmlns:a16="http://schemas.microsoft.com/office/drawing/2014/main" id="{5D248A91-9709-4E7E-9F3E-7A53E637836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8527" y="2556006"/>
                          <a:ext cx="761760" cy="241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CDD3A4C-08A0-4F21-B401-FCF233F22541}"/>
                </a:ext>
              </a:extLst>
            </p:cNvPr>
            <p:cNvSpPr/>
            <p:nvPr/>
          </p:nvSpPr>
          <p:spPr>
            <a:xfrm>
              <a:off x="5409407" y="2306147"/>
              <a:ext cx="3084178" cy="6053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382270">
                <a:lnSpc>
                  <a:spcPct val="140000"/>
                </a:lnSpc>
              </a:pPr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阶矩阵，我们称</a:t>
              </a:r>
              <a:endPara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endParaRPr>
            </a:p>
          </p:txBody>
        </p:sp>
      </p:grp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15BFCA22-5BB7-445F-B5BF-F656723981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890877"/>
              </p:ext>
            </p:extLst>
          </p:nvPr>
        </p:nvGraphicFramePr>
        <p:xfrm>
          <a:off x="3117900" y="2993645"/>
          <a:ext cx="5956200" cy="20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" name="Equation" r:id="rId7" imgW="5956200" imgH="2082600" progId="Equation.DSMT4">
                  <p:embed/>
                </p:oleObj>
              </mc:Choice>
              <mc:Fallback>
                <p:oleObj name="Equation" r:id="rId7" imgW="5956200" imgH="208260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3878DFBA-4082-4181-BC6C-D03C1E76C0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900" y="2993645"/>
                        <a:ext cx="5956200" cy="20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组合 13">
            <a:extLst>
              <a:ext uri="{FF2B5EF4-FFF2-40B4-BE49-F238E27FC236}">
                <a16:creationId xmlns:a16="http://schemas.microsoft.com/office/drawing/2014/main" id="{68693587-F08C-422A-8888-CAF3BBB1D94B}"/>
              </a:ext>
            </a:extLst>
          </p:cNvPr>
          <p:cNvGrpSpPr/>
          <p:nvPr/>
        </p:nvGrpSpPr>
        <p:grpSpPr>
          <a:xfrm>
            <a:off x="913054" y="5272684"/>
            <a:ext cx="5382397" cy="523220"/>
            <a:chOff x="913054" y="5272684"/>
            <a:chExt cx="5382397" cy="52322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6742881-9C62-4589-8607-3CE32770D1E3}"/>
                </a:ext>
              </a:extLst>
            </p:cNvPr>
            <p:cNvSpPr/>
            <p:nvPr/>
          </p:nvSpPr>
          <p:spPr>
            <a:xfrm>
              <a:off x="913054" y="5272684"/>
              <a:ext cx="38555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为矩阵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A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与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B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  <a:cs typeface="Levenim MT" panose="02010502060101010101" pitchFamily="2" charset="-79"/>
                </a:rPr>
                <a:t>的和，记作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323D23E2-B24B-4DDA-8D76-DFD5FEDE81F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6213523"/>
                </p:ext>
              </p:extLst>
            </p:nvPr>
          </p:nvGraphicFramePr>
          <p:xfrm>
            <a:off x="4720811" y="5402424"/>
            <a:ext cx="157464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33" name="Equation" r:id="rId9" imgW="1574640" imgH="393480" progId="Equation.DSMT4">
                    <p:embed/>
                  </p:oleObj>
                </mc:Choice>
                <mc:Fallback>
                  <p:oleObj name="Equation" r:id="rId9" imgW="1574640" imgH="393480" progId="Equation.DSMT4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95F8EA5A-40D8-4C67-8E67-21ED840CA1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0811" y="5402424"/>
                          <a:ext cx="1574640" cy="3934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077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5CB9F5-89FE-40A5-8E2D-E77943821D21}"/>
              </a:ext>
            </a:extLst>
          </p:cNvPr>
          <p:cNvSpPr/>
          <p:nvPr/>
        </p:nvSpPr>
        <p:spPr>
          <a:xfrm>
            <a:off x="1186489" y="700235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E0E970-875E-4863-8D38-B3589E5C94C8}"/>
              </a:ext>
            </a:extLst>
          </p:cNvPr>
          <p:cNvSpPr/>
          <p:nvPr/>
        </p:nvSpPr>
        <p:spPr>
          <a:xfrm>
            <a:off x="1824710" y="665738"/>
            <a:ext cx="1261884" cy="59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设矩阵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92E02928-97BB-4A65-9809-8507AAF44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735967"/>
              </p:ext>
            </p:extLst>
          </p:nvPr>
        </p:nvGraphicFramePr>
        <p:xfrm>
          <a:off x="2282886" y="1257951"/>
          <a:ext cx="7226280" cy="1549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Equation" r:id="rId3" imgW="7226280" imgH="1549080" progId="Equation.DSMT4">
                  <p:embed/>
                </p:oleObj>
              </mc:Choice>
              <mc:Fallback>
                <p:oleObj name="Equation" r:id="rId3" imgW="7226280" imgH="154908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F1501B25-2D6B-4622-A9E2-E25D67EB25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86" y="1257951"/>
                        <a:ext cx="7226280" cy="1549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46659DA5-E186-49A7-85AE-D3526859BF17}"/>
              </a:ext>
            </a:extLst>
          </p:cNvPr>
          <p:cNvSpPr/>
          <p:nvPr/>
        </p:nvSpPr>
        <p:spPr>
          <a:xfrm>
            <a:off x="1186489" y="2807031"/>
            <a:ext cx="902811" cy="59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那么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CAC3E195-9FD5-498A-BE5C-3F1E7F4CF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634353"/>
              </p:ext>
            </p:extLst>
          </p:nvPr>
        </p:nvGraphicFramePr>
        <p:xfrm>
          <a:off x="3102026" y="3103137"/>
          <a:ext cx="55880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0" name="Equation" r:id="rId5" imgW="5587920" imgH="1549080" progId="Equation.DSMT4">
                  <p:embed/>
                </p:oleObj>
              </mc:Choice>
              <mc:Fallback>
                <p:oleObj name="Equation" r:id="rId5" imgW="5587920" imgH="154908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8C4199A2-DD73-4F14-A727-59789D9E0C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026" y="3103137"/>
                        <a:ext cx="5588000" cy="154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10E9F3B4-54F0-4A5D-9F29-18DCE2B70B69}"/>
              </a:ext>
            </a:extLst>
          </p:cNvPr>
          <p:cNvSpPr/>
          <p:nvPr/>
        </p:nvSpPr>
        <p:spPr>
          <a:xfrm>
            <a:off x="1186489" y="4721210"/>
            <a:ext cx="10183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但是，</a:t>
            </a:r>
            <a:r>
              <a:rPr kumimoji="0" lang="en-US" altLang="zh-CN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en-US" altLang="zh-CN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没有意义，这是因为</a:t>
            </a:r>
            <a:r>
              <a:rPr kumimoji="0" lang="en-US" altLang="zh-CN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3×2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矩阵，而</a:t>
            </a:r>
            <a:r>
              <a:rPr kumimoji="0" lang="en-US" altLang="zh-CN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3×3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矩阵，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D63DFF5-180B-492F-BFC9-0FF2EA8A78AC}"/>
              </a:ext>
            </a:extLst>
          </p:cNvPr>
          <p:cNvSpPr/>
          <p:nvPr/>
        </p:nvSpPr>
        <p:spPr>
          <a:xfrm>
            <a:off x="1186489" y="5313423"/>
            <a:ext cx="242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它们阶数不同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D0C147-3E42-4757-B156-383805167564}"/>
              </a:ext>
            </a:extLst>
          </p:cNvPr>
          <p:cNvSpPr/>
          <p:nvPr/>
        </p:nvSpPr>
        <p:spPr>
          <a:xfrm>
            <a:off x="3615359" y="5244430"/>
            <a:ext cx="7562491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因此，根据矩阵加法的定义，两者不能相加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55AEE7D-8724-4BE7-BB35-01AD3B01324B}"/>
              </a:ext>
            </a:extLst>
          </p:cNvPr>
          <p:cNvSpPr/>
          <p:nvPr/>
        </p:nvSpPr>
        <p:spPr>
          <a:xfrm>
            <a:off x="767750" y="774810"/>
            <a:ext cx="10656499" cy="573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利用矩阵的加法定义，可以定义矩阵的减法，为此首先定义负矩阵</a:t>
            </a:r>
            <a:r>
              <a:rPr lang="en-US" altLang="zh-CN" sz="2800" dirty="0">
                <a:latin typeface="+mn-ea"/>
                <a:cs typeface="Levenim MT" panose="02010502060101010101" pitchFamily="2" charset="-79"/>
              </a:rPr>
              <a:t>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F8EAE31-B28D-4671-A024-C3DC36AC3724}"/>
              </a:ext>
            </a:extLst>
          </p:cNvPr>
          <p:cNvGrpSpPr/>
          <p:nvPr/>
        </p:nvGrpSpPr>
        <p:grpSpPr>
          <a:xfrm>
            <a:off x="767750" y="1347852"/>
            <a:ext cx="9185129" cy="563830"/>
            <a:chOff x="767750" y="1347852"/>
            <a:chExt cx="9185129" cy="56383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52AF0E9-7103-41EB-990A-4D4F21F934AB}"/>
                </a:ext>
              </a:extLst>
            </p:cNvPr>
            <p:cNvSpPr/>
            <p:nvPr/>
          </p:nvSpPr>
          <p:spPr>
            <a:xfrm>
              <a:off x="767750" y="1347852"/>
              <a:ext cx="1710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如果矩阵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79192813-710F-4223-BC9E-A4D1C9F577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9928901"/>
                </p:ext>
              </p:extLst>
            </p:nvPr>
          </p:nvGraphicFramePr>
          <p:xfrm>
            <a:off x="2290164" y="1441882"/>
            <a:ext cx="1358640" cy="46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06" name="Equation" r:id="rId3" imgW="1358640" imgH="469800" progId="Equation.DSMT4">
                    <p:embed/>
                  </p:oleObj>
                </mc:Choice>
                <mc:Fallback>
                  <p:oleObj name="Equation" r:id="rId3" imgW="1358640" imgH="46980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2F85CC39-AEE5-4B00-A700-4DFA0D6B308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164" y="1441882"/>
                          <a:ext cx="1358640" cy="469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5DB0B6D-ABD0-4E70-9507-CF7F2E879A84}"/>
                </a:ext>
              </a:extLst>
            </p:cNvPr>
            <p:cNvSpPr/>
            <p:nvPr/>
          </p:nvSpPr>
          <p:spPr>
            <a:xfrm>
              <a:off x="3648804" y="1388462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那么称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7927B976-E4A9-4789-9AB0-6DD88F5779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6685142"/>
                </p:ext>
              </p:extLst>
            </p:nvPr>
          </p:nvGraphicFramePr>
          <p:xfrm>
            <a:off x="4819133" y="1427351"/>
            <a:ext cx="812520" cy="46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07" name="Equation" r:id="rId5" imgW="812520" imgH="469800" progId="Equation.DSMT4">
                    <p:embed/>
                  </p:oleObj>
                </mc:Choice>
                <mc:Fallback>
                  <p:oleObj name="Equation" r:id="rId5" imgW="812520" imgH="46980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2DAA2C46-38FE-49DC-A3A1-CE5D17602A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9133" y="1427351"/>
                          <a:ext cx="812520" cy="469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BC9E473-29B4-4F90-94B5-E49543F3A0B5}"/>
                </a:ext>
              </a:extLst>
            </p:cNvPr>
            <p:cNvSpPr/>
            <p:nvPr/>
          </p:nvSpPr>
          <p:spPr>
            <a:xfrm>
              <a:off x="5618038" y="1388462"/>
              <a:ext cx="43348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的负矩阵，记为 </a:t>
              </a:r>
              <a:r>
                <a:rPr lang="en-US" altLang="zh-CN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A. </a:t>
              </a:r>
              <a:r>
                <a:rPr kumimoji="0" lang="zh-CN" altLang="en-US" sz="2800" b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如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8187F20C-305A-44E4-8A85-3B2638279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613802"/>
              </p:ext>
            </p:extLst>
          </p:nvPr>
        </p:nvGraphicFramePr>
        <p:xfrm>
          <a:off x="4595095" y="2163709"/>
          <a:ext cx="252720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8" name="Equation" r:id="rId7" imgW="2527200" imgH="1015920" progId="Equation.DSMT4">
                  <p:embed/>
                </p:oleObj>
              </mc:Choice>
              <mc:Fallback>
                <p:oleObj name="Equation" r:id="rId7" imgW="2527200" imgH="101592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78862C57-F313-4F35-B4BC-8A522B8DE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095" y="2163709"/>
                        <a:ext cx="2527200" cy="1015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B71C1C41-60C3-4634-A3F7-2A3ADFACD6B1}"/>
              </a:ext>
            </a:extLst>
          </p:cNvPr>
          <p:cNvSpPr/>
          <p:nvPr/>
        </p:nvSpPr>
        <p:spPr>
          <a:xfrm>
            <a:off x="767750" y="3132893"/>
            <a:ext cx="2339102" cy="59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的负矩阵就是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2804C66A-EDFA-44C9-ACA1-B249D04B74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902057"/>
              </p:ext>
            </p:extLst>
          </p:nvPr>
        </p:nvGraphicFramePr>
        <p:xfrm>
          <a:off x="4379275" y="3725106"/>
          <a:ext cx="295884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9" name="Equation" r:id="rId9" imgW="2958840" imgH="1015920" progId="Equation.DSMT4">
                  <p:embed/>
                </p:oleObj>
              </mc:Choice>
              <mc:Fallback>
                <p:oleObj name="Equation" r:id="rId9" imgW="2958840" imgH="101592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CEF3DC76-A7DB-49BA-A196-481B760578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275" y="3725106"/>
                        <a:ext cx="2958840" cy="1015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EED7307A-AAE1-4204-BCFD-EB7D0DB86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419253"/>
              </p:ext>
            </p:extLst>
          </p:nvPr>
        </p:nvGraphicFramePr>
        <p:xfrm>
          <a:off x="4639555" y="5469538"/>
          <a:ext cx="2438280" cy="39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0" name="Equation" r:id="rId11" imgW="2438280" imgH="393480" progId="Equation.DSMT4">
                  <p:embed/>
                </p:oleObj>
              </mc:Choice>
              <mc:Fallback>
                <p:oleObj name="Equation" r:id="rId11" imgW="2438280" imgH="39348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80A51AC9-E555-462C-8295-1AFD840BFC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9555" y="5469538"/>
                        <a:ext cx="2438280" cy="393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DFEA3A5A-048D-498A-BEA8-61CEA725C607}"/>
              </a:ext>
            </a:extLst>
          </p:cNvPr>
          <p:cNvSpPr/>
          <p:nvPr/>
        </p:nvSpPr>
        <p:spPr>
          <a:xfrm>
            <a:off x="767750" y="4727525"/>
            <a:ext cx="7763774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是阶数相同的矩阵，那么我们规定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0EB7325-6577-4B91-96F1-0203F69EB88A}"/>
              </a:ext>
            </a:extLst>
          </p:cNvPr>
          <p:cNvSpPr/>
          <p:nvPr/>
        </p:nvSpPr>
        <p:spPr>
          <a:xfrm>
            <a:off x="1200404" y="890016"/>
            <a:ext cx="726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Levenim MT" panose="02010502060101010101" pitchFamily="2" charset="-79"/>
              </a:rPr>
              <a:t>例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Levenim MT" panose="02010502060101010101" pitchFamily="2" charset="-79"/>
              </a:rPr>
              <a:t>2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D4ECEDE-41AF-4B36-A69F-CE00CD184713}"/>
              </a:ext>
            </a:extLst>
          </p:cNvPr>
          <p:cNvSpPr/>
          <p:nvPr/>
        </p:nvSpPr>
        <p:spPr>
          <a:xfrm>
            <a:off x="1967142" y="890016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Levenim MT" panose="02010502060101010101" pitchFamily="2" charset="-79"/>
              </a:rPr>
              <a:t>设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2013D1FA-2003-4D49-B2E2-7A7A8602F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48189"/>
              </p:ext>
            </p:extLst>
          </p:nvPr>
        </p:nvGraphicFramePr>
        <p:xfrm>
          <a:off x="2495231" y="678132"/>
          <a:ext cx="3924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3" name="Equation" r:id="rId3" imgW="3924000" imgH="1015920" progId="Equation.DSMT4">
                  <p:embed/>
                </p:oleObj>
              </mc:Choice>
              <mc:Fallback>
                <p:oleObj name="Equation" r:id="rId3" imgW="3924000" imgH="1015920" progId="Equation.DSMT4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1ABB49D0-E2E9-43AE-BFE3-54780FA8B9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231" y="678132"/>
                        <a:ext cx="3924300" cy="10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E511B9EA-4590-40DE-A7C3-2588CAD00355}"/>
              </a:ext>
            </a:extLst>
          </p:cNvPr>
          <p:cNvSpPr/>
          <p:nvPr/>
        </p:nvSpPr>
        <p:spPr>
          <a:xfrm>
            <a:off x="6419531" y="890016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求 </a:t>
            </a:r>
            <a:r>
              <a:rPr lang="en-US" altLang="zh-CN" sz="2800" i="1" dirty="0"/>
              <a:t>A</a:t>
            </a:r>
            <a:r>
              <a:rPr lang="en-US" altLang="zh-CN" sz="2800" dirty="0"/>
              <a:t>+</a:t>
            </a:r>
            <a:r>
              <a:rPr lang="en-US" altLang="zh-CN" sz="2800" i="1" dirty="0"/>
              <a:t>B </a:t>
            </a:r>
            <a:r>
              <a:rPr lang="zh-CN" altLang="en-US" sz="2800" dirty="0"/>
              <a:t>与 </a:t>
            </a:r>
            <a:r>
              <a:rPr lang="en-US" altLang="zh-CN" sz="2800" i="1" dirty="0"/>
              <a:t>A</a:t>
            </a:r>
            <a:r>
              <a:rPr lang="en-US" altLang="zh-CN" sz="2800" dirty="0"/>
              <a:t>-</a:t>
            </a:r>
            <a:r>
              <a:rPr lang="en-US" altLang="zh-CN" sz="2800" i="1" dirty="0"/>
              <a:t>B.</a:t>
            </a:r>
            <a:endParaRPr lang="zh-CN" altLang="en-US" sz="2800" i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999CE3F-4B7B-4DED-A9B1-8139A6326085}"/>
              </a:ext>
            </a:extLst>
          </p:cNvPr>
          <p:cNvSpPr/>
          <p:nvPr/>
        </p:nvSpPr>
        <p:spPr>
          <a:xfrm>
            <a:off x="1200404" y="2203983"/>
            <a:ext cx="545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0" dirty="0">
                <a:solidFill>
                  <a:srgbClr val="FF0000"/>
                </a:solidFill>
                <a:latin typeface="+mn-ea"/>
                <a:cs typeface="Levenim MT" panose="02010502060101010101" pitchFamily="2" charset="-79"/>
              </a:rPr>
              <a:t>解</a:t>
            </a:r>
            <a:endParaRPr lang="en-US" altLang="zh-CN" sz="2800" b="1" kern="0" dirty="0">
              <a:solidFill>
                <a:srgbClr val="FF0000"/>
              </a:solidFill>
              <a:latin typeface="+mn-ea"/>
              <a:cs typeface="Levenim MT" panose="02010502060101010101" pitchFamily="2" charset="-79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B6614E3B-FE86-40F0-B9A6-C1119A081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329523"/>
              </p:ext>
            </p:extLst>
          </p:nvPr>
        </p:nvGraphicFramePr>
        <p:xfrm>
          <a:off x="2239813" y="2032000"/>
          <a:ext cx="2362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4" name="Equation" r:id="rId5" imgW="2361960" imgH="1015920" progId="Equation.DSMT4">
                  <p:embed/>
                </p:oleObj>
              </mc:Choice>
              <mc:Fallback>
                <p:oleObj name="Equation" r:id="rId5" imgW="2361960" imgH="101592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7F90A791-0238-4536-988C-5C8173C588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813" y="2032000"/>
                        <a:ext cx="2362200" cy="10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E1A7DBCE-1666-4606-BF89-49D68E961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93147"/>
              </p:ext>
            </p:extLst>
          </p:nvPr>
        </p:nvGraphicFramePr>
        <p:xfrm>
          <a:off x="2239813" y="3429000"/>
          <a:ext cx="5575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" name="Equation" r:id="rId7" imgW="5574960" imgH="1015920" progId="Equation.DSMT4">
                  <p:embed/>
                </p:oleObj>
              </mc:Choice>
              <mc:Fallback>
                <p:oleObj name="Equation" r:id="rId7" imgW="5574960" imgH="101592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2A37E458-CC2C-4A0D-B6BF-8E33AD5401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813" y="3429000"/>
                        <a:ext cx="5575300" cy="10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F064C1B8-B4F3-41CE-94C5-C013E30CA935}"/>
              </a:ext>
            </a:extLst>
          </p:cNvPr>
          <p:cNvSpPr/>
          <p:nvPr/>
        </p:nvSpPr>
        <p:spPr>
          <a:xfrm>
            <a:off x="1200404" y="4564390"/>
            <a:ext cx="9903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latin typeface="+mn-ea"/>
                <a:cs typeface="Levenim MT" panose="02010502060101010101" pitchFamily="2" charset="-79"/>
              </a:rPr>
              <a:t>从矩阵的加法、减法运算的定义中看到，两个阶数相同的矩阵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DCED06D-56DB-4166-8759-121D78DF7126}"/>
              </a:ext>
            </a:extLst>
          </p:cNvPr>
          <p:cNvSpPr/>
          <p:nvPr/>
        </p:nvSpPr>
        <p:spPr>
          <a:xfrm>
            <a:off x="1220597" y="5268939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latin typeface="+mn-ea"/>
                <a:cs typeface="Levenim MT" panose="02010502060101010101" pitchFamily="2" charset="-79"/>
              </a:rPr>
              <a:t>可以进行加减运算</a:t>
            </a:r>
            <a:r>
              <a:rPr lang="en-US" altLang="zh-CN" sz="2800" kern="0" dirty="0">
                <a:latin typeface="+mn-ea"/>
                <a:cs typeface="Levenim MT" panose="02010502060101010101" pitchFamily="2" charset="-79"/>
              </a:rPr>
              <a:t>.</a:t>
            </a:r>
            <a:endParaRPr lang="zh-CN" altLang="en-US" sz="2800" kern="0" dirty="0">
              <a:latin typeface="+mn-ea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987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0985989-07C6-4C53-84BE-A0EF08D3A653}"/>
              </a:ext>
            </a:extLst>
          </p:cNvPr>
          <p:cNvSpPr/>
          <p:nvPr/>
        </p:nvSpPr>
        <p:spPr>
          <a:xfrm>
            <a:off x="646168" y="1431719"/>
            <a:ext cx="10515600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容易验证，矩阵的加法满足如下的运算性质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对于矩阵</a:t>
            </a:r>
            <a:r>
              <a:rPr lang="en-US" altLang="zh-CN" sz="2800" i="1" dirty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i="1" dirty="0"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i="1" dirty="0"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，有</a:t>
            </a:r>
            <a:endParaRPr lang="zh-CN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B4B2D12-B85D-4A29-A56C-79D8E8341626}"/>
              </a:ext>
            </a:extLst>
          </p:cNvPr>
          <p:cNvGrpSpPr/>
          <p:nvPr/>
        </p:nvGrpSpPr>
        <p:grpSpPr>
          <a:xfrm>
            <a:off x="1271167" y="2270243"/>
            <a:ext cx="4460002" cy="523220"/>
            <a:chOff x="1271167" y="2270243"/>
            <a:chExt cx="4460002" cy="523220"/>
          </a:xfrm>
        </p:grpSpPr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471CF881-0D5B-43D1-B526-4B4AE06631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1265514"/>
                </p:ext>
              </p:extLst>
            </p:nvPr>
          </p:nvGraphicFramePr>
          <p:xfrm>
            <a:off x="3610269" y="2383327"/>
            <a:ext cx="2120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8" name="Equation" r:id="rId3" imgW="2120760" imgH="393480" progId="Equation.DSMT4">
                    <p:embed/>
                  </p:oleObj>
                </mc:Choice>
                <mc:Fallback>
                  <p:oleObj name="Equation" r:id="rId3" imgW="2120760" imgH="39348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59E071F5-3058-4CAB-B37D-BFA32900DE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0269" y="2383327"/>
                          <a:ext cx="2120900" cy="3937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F0631F2-0E69-4864-8688-7530540CD74C}"/>
                </a:ext>
              </a:extLst>
            </p:cNvPr>
            <p:cNvSpPr/>
            <p:nvPr/>
          </p:nvSpPr>
          <p:spPr>
            <a:xfrm>
              <a:off x="1271167" y="2270243"/>
              <a:ext cx="21307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(A1) </a:t>
              </a:r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交换律</a:t>
              </a:r>
              <a:r>
                <a:rPr lang="en-US" altLang="zh-CN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:</a:t>
              </a:r>
              <a:endParaRPr lang="zh-CN" altLang="en-US" dirty="0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1ADD77F-0F65-45B8-9B87-DBF9BC773F63}"/>
              </a:ext>
            </a:extLst>
          </p:cNvPr>
          <p:cNvGrpSpPr/>
          <p:nvPr/>
        </p:nvGrpSpPr>
        <p:grpSpPr>
          <a:xfrm>
            <a:off x="1271167" y="2936904"/>
            <a:ext cx="5942972" cy="523220"/>
            <a:chOff x="1271167" y="2936904"/>
            <a:chExt cx="5942972" cy="523220"/>
          </a:xfrm>
        </p:grpSpPr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60488F3E-CC5D-46D4-9B54-0331CA45A1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9969599"/>
                </p:ext>
              </p:extLst>
            </p:nvPr>
          </p:nvGraphicFramePr>
          <p:xfrm>
            <a:off x="3518439" y="3039493"/>
            <a:ext cx="3695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9" name="Equation" r:id="rId5" imgW="3695400" imgH="393480" progId="Equation.DSMT4">
                    <p:embed/>
                  </p:oleObj>
                </mc:Choice>
                <mc:Fallback>
                  <p:oleObj name="Equation" r:id="rId5" imgW="3695400" imgH="393480" progId="Equation.DSMT4">
                    <p:embed/>
                    <p:pic>
                      <p:nvPicPr>
                        <p:cNvPr id="24" name="对象 23">
                          <a:extLst>
                            <a:ext uri="{FF2B5EF4-FFF2-40B4-BE49-F238E27FC236}">
                              <a16:creationId xmlns:a16="http://schemas.microsoft.com/office/drawing/2014/main" id="{EB0F00F3-54B0-4396-9B49-06435BE8BD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8439" y="3039493"/>
                          <a:ext cx="36957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51AA8E9-0AE9-4B63-B348-C2B874AD5AF6}"/>
                </a:ext>
              </a:extLst>
            </p:cNvPr>
            <p:cNvSpPr/>
            <p:nvPr/>
          </p:nvSpPr>
          <p:spPr>
            <a:xfrm>
              <a:off x="1271167" y="2936904"/>
              <a:ext cx="21307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(A2) </a:t>
              </a:r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结合律</a:t>
              </a:r>
              <a:r>
                <a:rPr lang="en-US" altLang="zh-CN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:</a:t>
              </a:r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E9C443A-B76F-4297-AC0D-9BE73CCB1F8C}"/>
              </a:ext>
            </a:extLst>
          </p:cNvPr>
          <p:cNvGrpSpPr/>
          <p:nvPr/>
        </p:nvGrpSpPr>
        <p:grpSpPr>
          <a:xfrm>
            <a:off x="1271167" y="3562713"/>
            <a:ext cx="6743072" cy="523220"/>
            <a:chOff x="1271167" y="3562713"/>
            <a:chExt cx="6743072" cy="523220"/>
          </a:xfrm>
        </p:grpSpPr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B7FDE607-06EC-4D05-9F74-7337C3CA9C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721336"/>
                </p:ext>
              </p:extLst>
            </p:nvPr>
          </p:nvGraphicFramePr>
          <p:xfrm>
            <a:off x="5334539" y="3664968"/>
            <a:ext cx="26797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20" name="Equation" r:id="rId7" imgW="2679480" imgH="317160" progId="Equation.DSMT4">
                    <p:embed/>
                  </p:oleObj>
                </mc:Choice>
                <mc:Fallback>
                  <p:oleObj name="Equation" r:id="rId7" imgW="2679480" imgH="317160" progId="Equation.DSMT4">
                    <p:embed/>
                    <p:pic>
                      <p:nvPicPr>
                        <p:cNvPr id="28" name="对象 27">
                          <a:extLst>
                            <a:ext uri="{FF2B5EF4-FFF2-40B4-BE49-F238E27FC236}">
                              <a16:creationId xmlns:a16="http://schemas.microsoft.com/office/drawing/2014/main" id="{EF3EFC6A-2932-49AF-875C-2737A70AD53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539" y="3664968"/>
                          <a:ext cx="26797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CB6E722-0C8B-4A12-BBC5-1A34165B952B}"/>
                </a:ext>
              </a:extLst>
            </p:cNvPr>
            <p:cNvSpPr/>
            <p:nvPr/>
          </p:nvSpPr>
          <p:spPr>
            <a:xfrm>
              <a:off x="1271167" y="3562713"/>
              <a:ext cx="39068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(A3) </a:t>
              </a:r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存在零矩阵</a:t>
              </a:r>
              <a:r>
                <a:rPr lang="en-US" altLang="zh-CN" sz="2800" i="1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O </a:t>
              </a:r>
              <a:r>
                <a:rPr lang="en-US" altLang="zh-CN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使得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FDF4FB9-AA05-49B3-AD4D-928D6F8A4537}"/>
              </a:ext>
            </a:extLst>
          </p:cNvPr>
          <p:cNvGrpSpPr/>
          <p:nvPr/>
        </p:nvGrpSpPr>
        <p:grpSpPr>
          <a:xfrm>
            <a:off x="1287254" y="4172889"/>
            <a:ext cx="9619410" cy="523954"/>
            <a:chOff x="1287254" y="4172889"/>
            <a:chExt cx="9619410" cy="523954"/>
          </a:xfrm>
        </p:grpSpPr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07A6EBB9-3885-4E5A-BB61-52444B3DA6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8614090"/>
                </p:ext>
              </p:extLst>
            </p:nvPr>
          </p:nvGraphicFramePr>
          <p:xfrm>
            <a:off x="7350664" y="4303143"/>
            <a:ext cx="3556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21" name="Equation" r:id="rId9" imgW="3555720" imgH="393480" progId="Equation.DSMT4">
                    <p:embed/>
                  </p:oleObj>
                </mc:Choice>
                <mc:Fallback>
                  <p:oleObj name="Equation" r:id="rId9" imgW="3555720" imgH="393480" progId="Equation.DSMT4">
                    <p:embed/>
                    <p:pic>
                      <p:nvPicPr>
                        <p:cNvPr id="33" name="对象 32">
                          <a:extLst>
                            <a:ext uri="{FF2B5EF4-FFF2-40B4-BE49-F238E27FC236}">
                              <a16:creationId xmlns:a16="http://schemas.microsoft.com/office/drawing/2014/main" id="{4EF6983D-7F90-43DA-8F86-3BD214DC8FD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0664" y="4303143"/>
                          <a:ext cx="35560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9E1DC0B-B02C-48E6-BD5B-3EFDBFC66589}"/>
                </a:ext>
              </a:extLst>
            </p:cNvPr>
            <p:cNvSpPr/>
            <p:nvPr/>
          </p:nvSpPr>
          <p:spPr>
            <a:xfrm>
              <a:off x="1287254" y="4172889"/>
              <a:ext cx="71081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(A4) </a:t>
              </a:r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对于矩阵</a:t>
              </a:r>
              <a:r>
                <a:rPr lang="en-US" altLang="zh-CN" sz="2800" i="1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，存在负矩阵</a:t>
              </a:r>
              <a:r>
                <a:rPr lang="en-US" altLang="zh-CN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i="1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，使得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728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DF4A10A-E0D8-46B8-861F-4D78A7829C1E}"/>
              </a:ext>
            </a:extLst>
          </p:cNvPr>
          <p:cNvGrpSpPr/>
          <p:nvPr/>
        </p:nvGrpSpPr>
        <p:grpSpPr>
          <a:xfrm>
            <a:off x="1210616" y="959028"/>
            <a:ext cx="9507350" cy="523220"/>
            <a:chOff x="1210616" y="959028"/>
            <a:chExt cx="9507350" cy="52322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FE84965F-A785-4D06-A234-3A18DD2D8673}"/>
                </a:ext>
              </a:extLst>
            </p:cNvPr>
            <p:cNvSpPr/>
            <p:nvPr/>
          </p:nvSpPr>
          <p:spPr>
            <a:xfrm>
              <a:off x="1210616" y="95902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如果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" name="对象 2">
              <a:extLst>
                <a:ext uri="{FF2B5EF4-FFF2-40B4-BE49-F238E27FC236}">
                  <a16:creationId xmlns:a16="http://schemas.microsoft.com/office/drawing/2014/main" id="{EC29C658-0C4D-4091-89A3-45869154D3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9053869"/>
                </p:ext>
              </p:extLst>
            </p:nvPr>
          </p:nvGraphicFramePr>
          <p:xfrm>
            <a:off x="2113427" y="1012348"/>
            <a:ext cx="12065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8" name="Equation" r:id="rId3" imgW="1206360" imgH="469800" progId="Equation.DSMT4">
                    <p:embed/>
                  </p:oleObj>
                </mc:Choice>
                <mc:Fallback>
                  <p:oleObj name="Equation" r:id="rId3" imgW="1206360" imgH="469800" progId="Equation.DSMT4">
                    <p:embed/>
                    <p:pic>
                      <p:nvPicPr>
                        <p:cNvPr id="4" name="对象 3">
                          <a:extLst>
                            <a:ext uri="{FF2B5EF4-FFF2-40B4-BE49-F238E27FC236}">
                              <a16:creationId xmlns:a16="http://schemas.microsoft.com/office/drawing/2014/main" id="{D38C2998-01BB-4806-A49F-894A6F4E4B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3427" y="1012348"/>
                          <a:ext cx="12065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B664724-9CF9-4385-96BE-7EB23161BDAF}"/>
                </a:ext>
              </a:extLst>
            </p:cNvPr>
            <p:cNvSpPr/>
            <p:nvPr/>
          </p:nvSpPr>
          <p:spPr>
            <a:xfrm>
              <a:off x="3319927" y="959028"/>
              <a:ext cx="33361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是任一 </a:t>
              </a:r>
              <a:r>
                <a:rPr kumimoji="0" lang="en-US" altLang="zh-CN" sz="2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kumimoji="0" lang="en-US" altLang="zh-CN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r>
                <a:rPr kumimoji="0" lang="en-US" altLang="zh-CN" sz="2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矩阵，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565AB9B-8061-42A8-BD8A-883914E4FC2E}"/>
                </a:ext>
              </a:extLst>
            </p:cNvPr>
            <p:cNvSpPr/>
            <p:nvPr/>
          </p:nvSpPr>
          <p:spPr>
            <a:xfrm>
              <a:off x="6263669" y="959028"/>
              <a:ext cx="27574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 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是任意实数，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1D492EB-A3D1-4CB8-9809-8FC23F003294}"/>
                </a:ext>
              </a:extLst>
            </p:cNvPr>
            <p:cNvSpPr/>
            <p:nvPr/>
          </p:nvSpPr>
          <p:spPr>
            <a:xfrm>
              <a:off x="8359628" y="959028"/>
              <a:ext cx="23583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那么 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 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 </a:t>
              </a:r>
              <a:r>
                <a:rPr kumimoji="0" lang="en-US" altLang="zh-CN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 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FE166BA3-9D6B-4425-9DD0-231D43ACD3EF}"/>
              </a:ext>
            </a:extLst>
          </p:cNvPr>
          <p:cNvSpPr/>
          <p:nvPr/>
        </p:nvSpPr>
        <p:spPr>
          <a:xfrm>
            <a:off x="851812" y="1666403"/>
            <a:ext cx="8366265" cy="59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81000">
              <a:lnSpc>
                <a:spcPct val="130000"/>
              </a:lnSpc>
            </a:pPr>
            <a:r>
              <a:rPr lang="zh-CN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数乘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 · 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kA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仍是一个 </a:t>
            </a:r>
            <a:r>
              <a:rPr lang="en-US" altLang="zh-CN" sz="2800" i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矩阵，其定义为：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85F7CEA2-CC98-4790-B104-7B76479FE8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916664"/>
              </p:ext>
            </p:extLst>
          </p:nvPr>
        </p:nvGraphicFramePr>
        <p:xfrm>
          <a:off x="3319927" y="3108797"/>
          <a:ext cx="45085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name="Equation" r:id="rId5" imgW="4508280" imgH="2082600" progId="Equation.DSMT4">
                  <p:embed/>
                </p:oleObj>
              </mc:Choice>
              <mc:Fallback>
                <p:oleObj name="Equation" r:id="rId5" imgW="4508280" imgH="208260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5B4BAE6D-9A8D-49D0-8CFD-EB654838DE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927" y="3108797"/>
                        <a:ext cx="4508500" cy="208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5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7226E2-7A39-4964-89BD-3CE66F58ECA3}"/>
              </a:ext>
            </a:extLst>
          </p:cNvPr>
          <p:cNvSpPr/>
          <p:nvPr/>
        </p:nvSpPr>
        <p:spPr>
          <a:xfrm>
            <a:off x="1277223" y="769246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Levenim MT" panose="02010502060101010101" pitchFamily="2" charset="-79"/>
              </a:rPr>
              <a:t>例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Levenim MT" panose="02010502060101010101" pitchFamily="2" charset="-79"/>
              </a:rPr>
              <a:t>3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314154-5B55-40AB-9EC8-FBF6CD419590}"/>
              </a:ext>
            </a:extLst>
          </p:cNvPr>
          <p:cNvSpPr/>
          <p:nvPr/>
        </p:nvSpPr>
        <p:spPr>
          <a:xfrm>
            <a:off x="2019218" y="76924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已知矩阵</a:t>
            </a:r>
            <a:endParaRPr lang="zh-CN" altLang="en-US" sz="2800" dirty="0">
              <a:latin typeface="+mn-ea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B0923527-F37F-4812-B576-59275C669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082871"/>
              </p:ext>
            </p:extLst>
          </p:nvPr>
        </p:nvGraphicFramePr>
        <p:xfrm>
          <a:off x="4730750" y="1699794"/>
          <a:ext cx="27305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Equation" r:id="rId3" imgW="2730240" imgH="1549080" progId="Equation.DSMT4">
                  <p:embed/>
                </p:oleObj>
              </mc:Choice>
              <mc:Fallback>
                <p:oleObj name="Equation" r:id="rId3" imgW="2730240" imgH="154908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87317DCB-F927-4313-8598-52A54D8DCC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1699794"/>
                        <a:ext cx="2730500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5A0BFFE0-A9B1-422D-82CB-F782ADC57983}"/>
              </a:ext>
            </a:extLst>
          </p:cNvPr>
          <p:cNvSpPr/>
          <p:nvPr/>
        </p:nvSpPr>
        <p:spPr>
          <a:xfrm>
            <a:off x="2019218" y="373673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那么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B7379663-8520-4042-B7C3-0A584FF8EA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697805"/>
              </p:ext>
            </p:extLst>
          </p:nvPr>
        </p:nvGraphicFramePr>
        <p:xfrm>
          <a:off x="4521200" y="4383506"/>
          <a:ext cx="3149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Equation" r:id="rId5" imgW="3149280" imgH="1549080" progId="Equation.DSMT4">
                  <p:embed/>
                </p:oleObj>
              </mc:Choice>
              <mc:Fallback>
                <p:oleObj name="Equation" r:id="rId5" imgW="3149280" imgH="154908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34701CD7-6760-48C1-8A1B-8619313B31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383506"/>
                        <a:ext cx="3149600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05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" y="0"/>
            <a:ext cx="6361042" cy="6858000"/>
            <a:chOff x="0" y="-1"/>
            <a:chExt cx="5561351" cy="6899639"/>
          </a:xfrm>
          <a:solidFill>
            <a:schemeClr val="accent1">
              <a:lumMod val="75000"/>
            </a:schemeClr>
          </a:solidFill>
        </p:grpSpPr>
        <p:sp>
          <p:nvSpPr>
            <p:cNvPr id="6" name="矩形 5"/>
            <p:cNvSpPr/>
            <p:nvPr/>
          </p:nvSpPr>
          <p:spPr>
            <a:xfrm>
              <a:off x="0" y="-1"/>
              <a:ext cx="5561351" cy="68580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-1"/>
              <a:ext cx="5561351" cy="68996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319640" y="2148268"/>
            <a:ext cx="580445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矩阵的概念和行列式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81D6B212-1457-4F37-A431-BB4FA9F77E1E}"/>
              </a:ext>
            </a:extLst>
          </p:cNvPr>
          <p:cNvSpPr txBox="1"/>
          <p:nvPr/>
        </p:nvSpPr>
        <p:spPr>
          <a:xfrm>
            <a:off x="364164" y="1891715"/>
            <a:ext cx="5907108" cy="4668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Levenim MT" panose="02010502060101010101" pitchFamily="2" charset="-79"/>
              </a:rPr>
              <a:t>本章关注具有线性关系的量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Levenim MT" panose="02010502060101010101" pitchFamily="2" charset="-79"/>
              </a:rPr>
              <a:t>.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Levenim MT" panose="02010502060101010101" pitchFamily="2" charset="-79"/>
              </a:rPr>
              <a:t>记得在学习微分时，我们对微分的描述是“函数在局部的线性化”，为什么要“线性化”呢？因为线性关系是最简单的一种数学关系，简单的往往是有用的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Levenim MT" panose="02010502060101010101" pitchFamily="2" charset="-79"/>
              </a:rPr>
              <a:t>.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Levenim MT" panose="02010502060101010101" pitchFamily="2" charset="-79"/>
              </a:rPr>
              <a:t>线性代数的研究对象就是具有线性关系的数学问题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Levenim MT" panose="02010502060101010101" pitchFamily="2" charset="-79"/>
              </a:rPr>
              <a:t>.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Levenim MT" panose="02010502060101010101" pitchFamily="2" charset="-79"/>
              </a:rPr>
              <a:t>线性代数已经广泛应用于各个学科，如在密码通讯、观测导航、机器人位移、化学分子结构的稳定性分析中都有应用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2B7FAFD-AF91-418A-B617-9BB7FFA305FE}"/>
              </a:ext>
            </a:extLst>
          </p:cNvPr>
          <p:cNvSpPr/>
          <p:nvPr/>
        </p:nvSpPr>
        <p:spPr>
          <a:xfrm>
            <a:off x="315796" y="600980"/>
            <a:ext cx="5955476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300"/>
              </a:spcBef>
              <a:spcAft>
                <a:spcPts val="1300"/>
              </a:spcAft>
            </a:pPr>
            <a:r>
              <a:rPr lang="zh-CN" altLang="zh-CN" sz="28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zh-CN" altLang="en-US" sz="28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</a:t>
            </a:r>
            <a:r>
              <a:rPr lang="zh-CN" altLang="zh-CN" sz="28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章</a:t>
            </a:r>
            <a:endParaRPr lang="en-US" altLang="zh-CN" sz="2800" b="1" kern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ts val="1300"/>
              </a:spcBef>
              <a:spcAft>
                <a:spcPts val="1300"/>
              </a:spcAft>
            </a:pPr>
            <a:r>
              <a:rPr lang="zh-CN" altLang="en-US" sz="28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处理线性关系的数学</a:t>
            </a:r>
            <a:r>
              <a:rPr lang="en-US" altLang="zh-CN" sz="28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线性代数</a:t>
            </a:r>
            <a:endParaRPr lang="zh-CN" altLang="zh-CN" sz="2800" b="1" kern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E6B7AD1-7C98-4EB3-8A87-7A2E26EB45E3}"/>
              </a:ext>
            </a:extLst>
          </p:cNvPr>
          <p:cNvSpPr txBox="1"/>
          <p:nvPr/>
        </p:nvSpPr>
        <p:spPr>
          <a:xfrm>
            <a:off x="6271272" y="3408307"/>
            <a:ext cx="3488635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§2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线性方程组的求解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78E6C1-BFA9-4270-B0FF-2605E3921909}"/>
              </a:ext>
            </a:extLst>
          </p:cNvPr>
          <p:cNvSpPr txBox="1"/>
          <p:nvPr/>
        </p:nvSpPr>
        <p:spPr>
          <a:xfrm>
            <a:off x="6271272" y="4482441"/>
            <a:ext cx="4002158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§3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矩阵与线性方程组的解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076B59F-8795-4D59-BD44-A6A1BFD76F1F}"/>
              </a:ext>
            </a:extLst>
          </p:cNvPr>
          <p:cNvSpPr/>
          <p:nvPr/>
        </p:nvSpPr>
        <p:spPr>
          <a:xfrm>
            <a:off x="1006415" y="1362679"/>
            <a:ext cx="1017917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可以验证，矩阵的数乘满足以下性质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对于数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矩阵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，有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5297C65-2694-45EE-AA7D-99AE40D23AF2}"/>
              </a:ext>
            </a:extLst>
          </p:cNvPr>
          <p:cNvGrpSpPr/>
          <p:nvPr/>
        </p:nvGrpSpPr>
        <p:grpSpPr>
          <a:xfrm>
            <a:off x="1006415" y="2235755"/>
            <a:ext cx="3535423" cy="661433"/>
            <a:chOff x="1006415" y="2235755"/>
            <a:chExt cx="3535423" cy="66143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E328FC3-A746-4731-A776-9101D6672DBA}"/>
                </a:ext>
              </a:extLst>
            </p:cNvPr>
            <p:cNvSpPr/>
            <p:nvPr/>
          </p:nvSpPr>
          <p:spPr>
            <a:xfrm>
              <a:off x="1006415" y="2235755"/>
              <a:ext cx="923651" cy="661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altLang="zh-CN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(M1)</a:t>
              </a:r>
              <a:endPara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A85EF748-8D4F-4CE6-B6EE-88D0C76D8D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7734680"/>
                </p:ext>
              </p:extLst>
            </p:nvPr>
          </p:nvGraphicFramePr>
          <p:xfrm>
            <a:off x="1989138" y="2503488"/>
            <a:ext cx="2552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82" name="Equation" r:id="rId3" imgW="2552400" imgH="393480" progId="Equation.DSMT4">
                    <p:embed/>
                  </p:oleObj>
                </mc:Choice>
                <mc:Fallback>
                  <p:oleObj name="Equation" r:id="rId3" imgW="2552400" imgH="39348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DB345A58-EE30-46AA-838B-FF145A11899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9138" y="2503488"/>
                          <a:ext cx="25527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F310243-8E8C-40E2-90A0-55A1EBEAC590}"/>
              </a:ext>
            </a:extLst>
          </p:cNvPr>
          <p:cNvGrpSpPr/>
          <p:nvPr/>
        </p:nvGrpSpPr>
        <p:grpSpPr>
          <a:xfrm>
            <a:off x="1006415" y="2896962"/>
            <a:ext cx="3744973" cy="661207"/>
            <a:chOff x="1006415" y="2896962"/>
            <a:chExt cx="3744973" cy="66120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9B52D01-1E3A-443A-BD30-18F8C02743D7}"/>
                </a:ext>
              </a:extLst>
            </p:cNvPr>
            <p:cNvSpPr/>
            <p:nvPr/>
          </p:nvSpPr>
          <p:spPr>
            <a:xfrm>
              <a:off x="1006415" y="2896962"/>
              <a:ext cx="923651" cy="661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altLang="zh-CN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(M2)</a:t>
              </a:r>
              <a:endPara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4B6A50B7-F3CB-492A-BF61-05CFDEA35B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2126314"/>
                </p:ext>
              </p:extLst>
            </p:nvPr>
          </p:nvGraphicFramePr>
          <p:xfrm>
            <a:off x="1995488" y="3154363"/>
            <a:ext cx="2755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83" name="Equation" r:id="rId5" imgW="2755800" imgH="393480" progId="Equation.DSMT4">
                    <p:embed/>
                  </p:oleObj>
                </mc:Choice>
                <mc:Fallback>
                  <p:oleObj name="Equation" r:id="rId5" imgW="2755800" imgH="393480" progId="Equation.DSMT4">
                    <p:embed/>
                    <p:pic>
                      <p:nvPicPr>
                        <p:cNvPr id="11" name="对象 10">
                          <a:extLst>
                            <a:ext uri="{FF2B5EF4-FFF2-40B4-BE49-F238E27FC236}">
                              <a16:creationId xmlns:a16="http://schemas.microsoft.com/office/drawing/2014/main" id="{90E89322-B4D6-476F-9337-862728683CB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5488" y="3154363"/>
                          <a:ext cx="27559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13502BF-6512-438B-A5AE-929963C7997F}"/>
              </a:ext>
            </a:extLst>
          </p:cNvPr>
          <p:cNvGrpSpPr/>
          <p:nvPr/>
        </p:nvGrpSpPr>
        <p:grpSpPr>
          <a:xfrm>
            <a:off x="1006415" y="3558169"/>
            <a:ext cx="2944873" cy="661207"/>
            <a:chOff x="1006415" y="3558169"/>
            <a:chExt cx="2944873" cy="66120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C0AB322-A674-4F60-8EC3-5EEED2F126B4}"/>
                </a:ext>
              </a:extLst>
            </p:cNvPr>
            <p:cNvSpPr/>
            <p:nvPr/>
          </p:nvSpPr>
          <p:spPr>
            <a:xfrm>
              <a:off x="1006415" y="3558169"/>
              <a:ext cx="1103187" cy="661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altLang="zh-CN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(M3)  </a:t>
              </a:r>
              <a:endPara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EF405F97-7883-431A-B66D-58946F1365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8765175"/>
                </p:ext>
              </p:extLst>
            </p:nvPr>
          </p:nvGraphicFramePr>
          <p:xfrm>
            <a:off x="1982788" y="3821113"/>
            <a:ext cx="1968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84" name="Equation" r:id="rId7" imgW="1968480" imgH="393480" progId="Equation.DSMT4">
                    <p:embed/>
                  </p:oleObj>
                </mc:Choice>
                <mc:Fallback>
                  <p:oleObj name="Equation" r:id="rId7" imgW="1968480" imgH="393480" progId="Equation.DSMT4">
                    <p:embed/>
                    <p:pic>
                      <p:nvPicPr>
                        <p:cNvPr id="13" name="对象 12">
                          <a:extLst>
                            <a:ext uri="{FF2B5EF4-FFF2-40B4-BE49-F238E27FC236}">
                              <a16:creationId xmlns:a16="http://schemas.microsoft.com/office/drawing/2014/main" id="{D894F602-5F7D-44F3-AFF7-D709B88937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2788" y="3821113"/>
                          <a:ext cx="19685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773162E-39B9-4204-950D-1C70B011CDE0}"/>
              </a:ext>
            </a:extLst>
          </p:cNvPr>
          <p:cNvGrpSpPr/>
          <p:nvPr/>
        </p:nvGrpSpPr>
        <p:grpSpPr>
          <a:xfrm>
            <a:off x="1006415" y="4241169"/>
            <a:ext cx="2273360" cy="661207"/>
            <a:chOff x="1006415" y="4241169"/>
            <a:chExt cx="2273360" cy="66120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7291436-4E0A-4B0D-826F-2F259D252020}"/>
                </a:ext>
              </a:extLst>
            </p:cNvPr>
            <p:cNvSpPr/>
            <p:nvPr/>
          </p:nvSpPr>
          <p:spPr>
            <a:xfrm>
              <a:off x="1006415" y="4241169"/>
              <a:ext cx="1103187" cy="661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altLang="zh-CN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(M4)  </a:t>
              </a:r>
              <a:endPara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897EAE06-DB78-44B6-9887-4938F0998F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4695521"/>
                </p:ext>
              </p:extLst>
            </p:nvPr>
          </p:nvGraphicFramePr>
          <p:xfrm>
            <a:off x="2060575" y="4483100"/>
            <a:ext cx="12192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85" name="Equation" r:id="rId9" imgW="1218960" imgH="317160" progId="Equation.DSMT4">
                    <p:embed/>
                  </p:oleObj>
                </mc:Choice>
                <mc:Fallback>
                  <p:oleObj name="Equation" r:id="rId9" imgW="1218960" imgH="317160" progId="Equation.DSMT4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B9C7E49F-DF4F-46AF-A5D5-62D29D8FA81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0575" y="4483100"/>
                          <a:ext cx="1219200" cy="317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9362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2326A9-BB0E-4BC7-B96A-9DB4A17005B3}"/>
              </a:ext>
            </a:extLst>
          </p:cNvPr>
          <p:cNvSpPr/>
          <p:nvPr/>
        </p:nvSpPr>
        <p:spPr>
          <a:xfrm>
            <a:off x="555153" y="409136"/>
            <a:ext cx="2489784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 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矩阵的转置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18FB416-FD6F-4291-A34E-F30AA2DBCD86}"/>
              </a:ext>
            </a:extLst>
          </p:cNvPr>
          <p:cNvGrpSpPr/>
          <p:nvPr/>
        </p:nvGrpSpPr>
        <p:grpSpPr>
          <a:xfrm>
            <a:off x="555153" y="831642"/>
            <a:ext cx="7235279" cy="1803400"/>
            <a:chOff x="555153" y="831642"/>
            <a:chExt cx="7235279" cy="18034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B8AB153-62F2-456B-9625-F2871376536E}"/>
                </a:ext>
              </a:extLst>
            </p:cNvPr>
            <p:cNvSpPr/>
            <p:nvPr/>
          </p:nvSpPr>
          <p:spPr>
            <a:xfrm>
              <a:off x="555153" y="1407603"/>
              <a:ext cx="34067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对于任意 </a:t>
              </a:r>
              <a:r>
                <a:rPr lang="en-US" altLang="zh-CN" sz="2800" i="1" kern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800" kern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800" i="1" kern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矩阵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0B7147A3-07B9-4820-9F0B-6223E91DCD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3654532"/>
                </p:ext>
              </p:extLst>
            </p:nvPr>
          </p:nvGraphicFramePr>
          <p:xfrm>
            <a:off x="3688332" y="1498392"/>
            <a:ext cx="12065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98" name="Equation" r:id="rId3" imgW="1206360" imgH="469800" progId="Equation.DSMT4">
                    <p:embed/>
                  </p:oleObj>
                </mc:Choice>
                <mc:Fallback>
                  <p:oleObj name="Equation" r:id="rId3" imgW="1206360" imgH="46980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F15F3934-2827-435B-A776-448585575CB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8332" y="1498392"/>
                          <a:ext cx="12065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3C648B57-3D90-4F14-B3DE-0A34EED1E2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7622236"/>
                </p:ext>
              </p:extLst>
            </p:nvPr>
          </p:nvGraphicFramePr>
          <p:xfrm>
            <a:off x="4894832" y="831642"/>
            <a:ext cx="2895600" cy="180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99" name="Equation" r:id="rId5" imgW="2895480" imgH="1803240" progId="Equation.DSMT4">
                    <p:embed/>
                  </p:oleObj>
                </mc:Choice>
                <mc:Fallback>
                  <p:oleObj name="Equation" r:id="rId5" imgW="2895480" imgH="180324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74F774F9-AD87-431C-8116-9E07D4884A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4832" y="831642"/>
                          <a:ext cx="2895600" cy="180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FB7525F-3F9D-4D19-8561-71BD3258C977}"/>
              </a:ext>
            </a:extLst>
          </p:cNvPr>
          <p:cNvGrpSpPr/>
          <p:nvPr/>
        </p:nvGrpSpPr>
        <p:grpSpPr>
          <a:xfrm>
            <a:off x="555153" y="3088798"/>
            <a:ext cx="11363450" cy="1803400"/>
            <a:chOff x="555153" y="3088798"/>
            <a:chExt cx="11363450" cy="18034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1773D01-F22F-4B40-B473-8C0CDFFDAA69}"/>
                </a:ext>
              </a:extLst>
            </p:cNvPr>
            <p:cNvSpPr/>
            <p:nvPr/>
          </p:nvSpPr>
          <p:spPr>
            <a:xfrm>
              <a:off x="555153" y="3638305"/>
              <a:ext cx="47532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我们定义一个新的 </a:t>
              </a:r>
              <a:r>
                <a:rPr lang="en-US" altLang="zh-CN" sz="2800" i="1" kern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800" kern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800" i="1" kern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矩阵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D0D60299-2F70-4EE6-B20B-851F3441B6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6660133"/>
                </p:ext>
              </p:extLst>
            </p:nvPr>
          </p:nvGraphicFramePr>
          <p:xfrm>
            <a:off x="5574282" y="3088798"/>
            <a:ext cx="2832100" cy="180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0" name="Equation" r:id="rId7" imgW="2831760" imgH="1803240" progId="Equation.DSMT4">
                    <p:embed/>
                  </p:oleObj>
                </mc:Choice>
                <mc:Fallback>
                  <p:oleObj name="Equation" r:id="rId7" imgW="2831760" imgH="180324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AE804585-2200-411F-A213-B92F5D769A7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4282" y="3088798"/>
                          <a:ext cx="2832100" cy="180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834BA0D4-B59F-4388-8792-FACFF96637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5027028"/>
                </p:ext>
              </p:extLst>
            </p:nvPr>
          </p:nvGraphicFramePr>
          <p:xfrm>
            <a:off x="5155182" y="3665240"/>
            <a:ext cx="4191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1" name="Equation" r:id="rId9" imgW="419040" imgH="368280" progId="Equation.DSMT4">
                    <p:embed/>
                  </p:oleObj>
                </mc:Choice>
                <mc:Fallback>
                  <p:oleObj name="Equation" r:id="rId9" imgW="419040" imgH="368280" progId="Equation.DSMT4">
                    <p:embed/>
                    <p:pic>
                      <p:nvPicPr>
                        <p:cNvPr id="10" name="对象 9">
                          <a:extLst>
                            <a:ext uri="{FF2B5EF4-FFF2-40B4-BE49-F238E27FC236}">
                              <a16:creationId xmlns:a16="http://schemas.microsoft.com/office/drawing/2014/main" id="{C3F3C187-8581-4B3E-99CE-1992C58045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5182" y="3665240"/>
                          <a:ext cx="41910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F94DEC1-0733-4F8E-AD2B-4F170A094B8C}"/>
                </a:ext>
              </a:extLst>
            </p:cNvPr>
            <p:cNvSpPr/>
            <p:nvPr/>
          </p:nvSpPr>
          <p:spPr>
            <a:xfrm>
              <a:off x="8378916" y="3492013"/>
              <a:ext cx="3539687" cy="6568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为矩阵 </a:t>
              </a:r>
              <a:r>
                <a:rPr lang="en-US" altLang="zh-CN" sz="2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 </a:t>
              </a:r>
              <a:r>
                <a:rPr lang="zh-CN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的转置矩阵</a:t>
              </a:r>
              <a:r>
                <a:rPr lang="en-US" altLang="zh-CN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D0FDE7E2-8AA8-47B7-A6B6-901E5D35A5BF}"/>
              </a:ext>
            </a:extLst>
          </p:cNvPr>
          <p:cNvSpPr/>
          <p:nvPr/>
        </p:nvSpPr>
        <p:spPr>
          <a:xfrm>
            <a:off x="555153" y="5242974"/>
            <a:ext cx="1033726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事实上，矩阵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的转置矩阵就是将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的行列互换后所得到的矩阵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80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17DD3B9-AFD0-4D04-A4DD-022CF28CC21A}"/>
              </a:ext>
            </a:extLst>
          </p:cNvPr>
          <p:cNvSpPr/>
          <p:nvPr/>
        </p:nvSpPr>
        <p:spPr>
          <a:xfrm>
            <a:off x="1126253" y="631224"/>
            <a:ext cx="726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Levenim MT" panose="02010502060101010101" pitchFamily="2" charset="-79"/>
              </a:rPr>
              <a:t>例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Levenim MT" panose="02010502060101010101" pitchFamily="2" charset="-79"/>
              </a:rPr>
              <a:t>4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914146-C249-40E9-B975-DCBE4A9BCF05}"/>
              </a:ext>
            </a:extLst>
          </p:cNvPr>
          <p:cNvSpPr/>
          <p:nvPr/>
        </p:nvSpPr>
        <p:spPr>
          <a:xfrm>
            <a:off x="1852734" y="63122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Levenim MT" panose="02010502060101010101" pitchFamily="2" charset="-79"/>
              </a:rPr>
              <a:t>已知矩阵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7FEAA20B-9AAC-4920-8E48-5E96832D6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839869"/>
              </p:ext>
            </p:extLst>
          </p:nvPr>
        </p:nvGraphicFramePr>
        <p:xfrm>
          <a:off x="2711450" y="1154444"/>
          <a:ext cx="6769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8" name="Equation" r:id="rId3" imgW="6769080" imgH="1015920" progId="Equation.DSMT4">
                  <p:embed/>
                </p:oleObj>
              </mc:Choice>
              <mc:Fallback>
                <p:oleObj name="Equation" r:id="rId3" imgW="6769080" imgH="101592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0F21AB60-D598-43D8-9580-AAC7F567B7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1154444"/>
                        <a:ext cx="67691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7997D155-3024-4EC1-B4F9-D7B5B90939FF}"/>
              </a:ext>
            </a:extLst>
          </p:cNvPr>
          <p:cNvSpPr/>
          <p:nvPr/>
        </p:nvSpPr>
        <p:spPr>
          <a:xfrm>
            <a:off x="1852734" y="2572458"/>
            <a:ext cx="4606507" cy="573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>
                <a:latin typeface="+mn-ea"/>
                <a:cs typeface="Levenim MT" panose="02010502060101010101" pitchFamily="2" charset="-79"/>
              </a:rPr>
              <a:t>那么它们的转置矩阵分别为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DEDC32B2-2AAC-4DD6-B586-292CCFD88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784038"/>
              </p:ext>
            </p:extLst>
          </p:nvPr>
        </p:nvGraphicFramePr>
        <p:xfrm>
          <a:off x="2952750" y="3588458"/>
          <a:ext cx="62865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9" name="Equation" r:id="rId5" imgW="6286320" imgH="1549080" progId="Equation.DSMT4">
                  <p:embed/>
                </p:oleObj>
              </mc:Choice>
              <mc:Fallback>
                <p:oleObj name="Equation" r:id="rId5" imgW="6286320" imgH="154908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6DE709F2-0B5A-4553-8F13-6B80C4A151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3588458"/>
                        <a:ext cx="6286500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0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4C4027F-BC4E-4827-8EA1-9DD6B28E7BDB}"/>
              </a:ext>
            </a:extLst>
          </p:cNvPr>
          <p:cNvSpPr/>
          <p:nvPr/>
        </p:nvSpPr>
        <p:spPr>
          <a:xfrm>
            <a:off x="1039483" y="759450"/>
            <a:ext cx="10113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可以验证，矩阵的转置具有如下的性质</a:t>
            </a:r>
            <a:r>
              <a:rPr lang="en-US" altLang="zh-CN" sz="2800" dirty="0"/>
              <a:t>.</a:t>
            </a:r>
            <a:r>
              <a:rPr lang="zh-CN" altLang="en-US" sz="2800" dirty="0"/>
              <a:t>设 </a:t>
            </a:r>
            <a:r>
              <a:rPr lang="en-US" altLang="zh-CN" sz="2800" i="1" dirty="0"/>
              <a:t>A</a:t>
            </a:r>
            <a:r>
              <a:rPr lang="en-US" altLang="zh-CN" sz="2800" dirty="0"/>
              <a:t>, </a:t>
            </a:r>
            <a:r>
              <a:rPr lang="en-US" altLang="zh-CN" sz="2800" i="1" dirty="0"/>
              <a:t>B </a:t>
            </a:r>
            <a:r>
              <a:rPr lang="zh-CN" altLang="en-US" sz="2800" dirty="0"/>
              <a:t>是矩阵，</a:t>
            </a:r>
            <a:r>
              <a:rPr lang="en-US" altLang="zh-CN" sz="2800" i="1" dirty="0"/>
              <a:t>k</a:t>
            </a:r>
            <a:r>
              <a:rPr lang="zh-CN" altLang="en-US" sz="2800" dirty="0"/>
              <a:t>是数，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D3AE9D-D765-4D4B-A273-0AD3AC31C6EE}"/>
              </a:ext>
            </a:extLst>
          </p:cNvPr>
          <p:cNvSpPr/>
          <p:nvPr/>
        </p:nvSpPr>
        <p:spPr>
          <a:xfrm>
            <a:off x="1039483" y="15112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则有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592EB65-9C49-4F0F-8384-39CEE8D80660}"/>
              </a:ext>
            </a:extLst>
          </p:cNvPr>
          <p:cNvGrpSpPr/>
          <p:nvPr/>
        </p:nvGrpSpPr>
        <p:grpSpPr>
          <a:xfrm>
            <a:off x="1050705" y="2329110"/>
            <a:ext cx="2526933" cy="523220"/>
            <a:chOff x="1050705" y="2329110"/>
            <a:chExt cx="2526933" cy="52322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28E9E83-C729-4B0F-9189-3E0A6285CE55}"/>
                </a:ext>
              </a:extLst>
            </p:cNvPr>
            <p:cNvSpPr/>
            <p:nvPr/>
          </p:nvSpPr>
          <p:spPr>
            <a:xfrm>
              <a:off x="1050705" y="2329110"/>
              <a:ext cx="9140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ea typeface="仿宋" panose="02010609060101010101" pitchFamily="49" charset="-122"/>
                  <a:cs typeface="Levenim MT" panose="02010502060101010101" pitchFamily="2" charset="-79"/>
                </a:rPr>
                <a:t>(T1) </a:t>
              </a:r>
              <a:endParaRPr lang="zh-CN" altLang="en-US" sz="2800" dirty="0"/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28B1860B-1998-4091-B38C-63E3976929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1845861"/>
                </p:ext>
              </p:extLst>
            </p:nvPr>
          </p:nvGraphicFramePr>
          <p:xfrm>
            <a:off x="1964738" y="2362120"/>
            <a:ext cx="16129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22" name="Equation" r:id="rId3" imgW="1612800" imgH="457200" progId="Equation.DSMT4">
                    <p:embed/>
                  </p:oleObj>
                </mc:Choice>
                <mc:Fallback>
                  <p:oleObj name="Equation" r:id="rId3" imgW="1612800" imgH="457200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7F263B4C-E7AE-468B-B2EB-C1BA1E0BA3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738" y="2362120"/>
                          <a:ext cx="16129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6EF7764-5665-48ED-9644-8E478639C882}"/>
              </a:ext>
            </a:extLst>
          </p:cNvPr>
          <p:cNvGrpSpPr/>
          <p:nvPr/>
        </p:nvGrpSpPr>
        <p:grpSpPr>
          <a:xfrm>
            <a:off x="1047828" y="3085360"/>
            <a:ext cx="3813988" cy="523220"/>
            <a:chOff x="1047828" y="3085360"/>
            <a:chExt cx="3813988" cy="5232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C5DFAA3-1BCF-45DD-88AA-4C8427B8EA90}"/>
                </a:ext>
              </a:extLst>
            </p:cNvPr>
            <p:cNvSpPr/>
            <p:nvPr/>
          </p:nvSpPr>
          <p:spPr>
            <a:xfrm>
              <a:off x="1047828" y="3085360"/>
              <a:ext cx="9140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ea typeface="仿宋" panose="02010609060101010101" pitchFamily="49" charset="-122"/>
                  <a:cs typeface="Levenim MT" panose="02010502060101010101" pitchFamily="2" charset="-79"/>
                </a:rPr>
                <a:t>(T2) </a:t>
              </a:r>
              <a:endParaRPr lang="zh-CN" altLang="en-US" sz="2800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84AC0312-A910-4173-916C-E0512076FF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4214823"/>
                </p:ext>
              </p:extLst>
            </p:nvPr>
          </p:nvGraphicFramePr>
          <p:xfrm>
            <a:off x="1953516" y="3118370"/>
            <a:ext cx="29083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23" name="Equation" r:id="rId5" imgW="2908080" imgH="457200" progId="Equation.DSMT4">
                    <p:embed/>
                  </p:oleObj>
                </mc:Choice>
                <mc:Fallback>
                  <p:oleObj name="Equation" r:id="rId5" imgW="2908080" imgH="45720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8D2777BB-72CC-4C2D-811C-A5FA965C81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3516" y="3118370"/>
                          <a:ext cx="29083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41B4A8-15F9-42E5-A1BE-0AB9FD19BCBC}"/>
              </a:ext>
            </a:extLst>
          </p:cNvPr>
          <p:cNvGrpSpPr/>
          <p:nvPr/>
        </p:nvGrpSpPr>
        <p:grpSpPr>
          <a:xfrm>
            <a:off x="1039483" y="3874620"/>
            <a:ext cx="2763878" cy="523220"/>
            <a:chOff x="1039483" y="3874620"/>
            <a:chExt cx="2763878" cy="52322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073F901-83C3-4168-9D18-4127FBBBE1E4}"/>
                </a:ext>
              </a:extLst>
            </p:cNvPr>
            <p:cNvSpPr/>
            <p:nvPr/>
          </p:nvSpPr>
          <p:spPr>
            <a:xfrm>
              <a:off x="1039483" y="3874620"/>
              <a:ext cx="9140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ea typeface="仿宋" panose="02010609060101010101" pitchFamily="49" charset="-122"/>
                  <a:cs typeface="Levenim MT" panose="02010502060101010101" pitchFamily="2" charset="-79"/>
                </a:rPr>
                <a:t>(T3) </a:t>
              </a:r>
              <a:endParaRPr lang="zh-CN" altLang="en-US" sz="2800" dirty="0"/>
            </a:p>
          </p:txBody>
        </p:sp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6034E4EE-32A8-468D-9F4E-4A8A5DF040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9366971"/>
                </p:ext>
              </p:extLst>
            </p:nvPr>
          </p:nvGraphicFramePr>
          <p:xfrm>
            <a:off x="1961861" y="3903200"/>
            <a:ext cx="1841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24" name="Equation" r:id="rId7" imgW="1841400" imgH="457200" progId="Equation.DSMT4">
                    <p:embed/>
                  </p:oleObj>
                </mc:Choice>
                <mc:Fallback>
                  <p:oleObj name="Equation" r:id="rId7" imgW="1841400" imgH="457200" progId="Equation.DSMT4">
                    <p:embed/>
                    <p:pic>
                      <p:nvPicPr>
                        <p:cNvPr id="23" name="对象 22">
                          <a:extLst>
                            <a:ext uri="{FF2B5EF4-FFF2-40B4-BE49-F238E27FC236}">
                              <a16:creationId xmlns:a16="http://schemas.microsoft.com/office/drawing/2014/main" id="{BCA602FE-D40F-4285-B956-8A50E90DB9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1861" y="3903200"/>
                          <a:ext cx="18415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312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28902EC-0CEF-4AD6-B11D-8F87D0373061}"/>
              </a:ext>
            </a:extLst>
          </p:cNvPr>
          <p:cNvSpPr/>
          <p:nvPr/>
        </p:nvSpPr>
        <p:spPr>
          <a:xfrm>
            <a:off x="1159251" y="5446712"/>
            <a:ext cx="10515600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zh-CN" altLang="en-US" sz="2800" dirty="0">
                <a:cs typeface="Levenim MT" panose="02010502060101010101" pitchFamily="2" charset="-79"/>
              </a:rPr>
              <a:t>则 </a:t>
            </a:r>
            <a:r>
              <a:rPr lang="en-US" altLang="zh-CN" sz="2800" i="1" dirty="0">
                <a:cs typeface="Levenim MT" panose="02010502060101010101" pitchFamily="2" charset="-79"/>
              </a:rPr>
              <a:t>A </a:t>
            </a:r>
            <a:r>
              <a:rPr lang="zh-CN" altLang="en-US" sz="2800" dirty="0">
                <a:cs typeface="Levenim MT" panose="02010502060101010101" pitchFamily="2" charset="-79"/>
              </a:rPr>
              <a:t>是对称矩阵，而 </a:t>
            </a:r>
            <a:r>
              <a:rPr lang="en-US" altLang="zh-CN" sz="2800" i="1" dirty="0">
                <a:cs typeface="Levenim MT" panose="02010502060101010101" pitchFamily="2" charset="-79"/>
              </a:rPr>
              <a:t>B</a:t>
            </a:r>
            <a:r>
              <a:rPr lang="zh-CN" altLang="en-US" sz="2800" dirty="0">
                <a:cs typeface="Levenim MT" panose="02010502060101010101" pitchFamily="2" charset="-79"/>
              </a:rPr>
              <a:t> 是反对称矩阵</a:t>
            </a:r>
            <a:r>
              <a:rPr lang="en-US" altLang="zh-CN" sz="2800" dirty="0">
                <a:cs typeface="Levenim MT" panose="02010502060101010101" pitchFamily="2" charset="-79"/>
              </a:rPr>
              <a:t>.</a:t>
            </a:r>
            <a:endParaRPr lang="zh-CN" altLang="en-US" sz="2800" dirty="0">
              <a:cs typeface="Levenim MT" panose="02010502060101010101" pitchFamily="2" charset="-79"/>
            </a:endParaRPr>
          </a:p>
        </p:txBody>
      </p:sp>
      <p:graphicFrame>
        <p:nvGraphicFramePr>
          <p:cNvPr id="32" name="对象 31">
            <a:extLst>
              <a:ext uri="{FF2B5EF4-FFF2-40B4-BE49-F238E27FC236}">
                <a16:creationId xmlns:a16="http://schemas.microsoft.com/office/drawing/2014/main" id="{DF2196DB-5EBD-4CAA-A8DF-662DB0819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491991"/>
              </p:ext>
            </p:extLst>
          </p:nvPr>
        </p:nvGraphicFramePr>
        <p:xfrm>
          <a:off x="2705100" y="4152900"/>
          <a:ext cx="2108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4" name="Equation" r:id="rId3" imgW="2108160" imgH="1015920" progId="Equation.DSMT4">
                  <p:embed/>
                </p:oleObj>
              </mc:Choice>
              <mc:Fallback>
                <p:oleObj name="Equation" r:id="rId3" imgW="2108160" imgH="1015920" progId="Equation.DSMT4">
                  <p:embed/>
                  <p:pic>
                    <p:nvPicPr>
                      <p:cNvPr id="32" name="对象 31">
                        <a:extLst>
                          <a:ext uri="{FF2B5EF4-FFF2-40B4-BE49-F238E27FC236}">
                            <a16:creationId xmlns:a16="http://schemas.microsoft.com/office/drawing/2014/main" id="{DF2196DB-5EBD-4CAA-A8DF-662DB08197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152900"/>
                        <a:ext cx="21082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A2123F8C-547B-45AF-89E0-24DB57A20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248097"/>
              </p:ext>
            </p:extLst>
          </p:nvPr>
        </p:nvGraphicFramePr>
        <p:xfrm>
          <a:off x="5846860" y="3885925"/>
          <a:ext cx="29083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5" name="Equation" r:id="rId5" imgW="2908080" imgH="1549080" progId="Equation.DSMT4">
                  <p:embed/>
                </p:oleObj>
              </mc:Choice>
              <mc:Fallback>
                <p:oleObj name="Equation" r:id="rId5" imgW="2908080" imgH="1549080" progId="Equation.DSMT4">
                  <p:embed/>
                  <p:pic>
                    <p:nvPicPr>
                      <p:cNvPr id="34" name="对象 33">
                        <a:extLst>
                          <a:ext uri="{FF2B5EF4-FFF2-40B4-BE49-F238E27FC236}">
                            <a16:creationId xmlns:a16="http://schemas.microsoft.com/office/drawing/2014/main" id="{A2123F8C-547B-45AF-89E0-24DB57A20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860" y="3885925"/>
                        <a:ext cx="2908300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组合 53">
            <a:extLst>
              <a:ext uri="{FF2B5EF4-FFF2-40B4-BE49-F238E27FC236}">
                <a16:creationId xmlns:a16="http://schemas.microsoft.com/office/drawing/2014/main" id="{C854191C-9184-4A0B-996C-480D4413D2D1}"/>
              </a:ext>
            </a:extLst>
          </p:cNvPr>
          <p:cNvGrpSpPr/>
          <p:nvPr/>
        </p:nvGrpSpPr>
        <p:grpSpPr>
          <a:xfrm>
            <a:off x="944646" y="284808"/>
            <a:ext cx="7970687" cy="524934"/>
            <a:chOff x="944646" y="284808"/>
            <a:chExt cx="7970687" cy="524934"/>
          </a:xfrm>
        </p:grpSpPr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80228446-EC56-42AE-B2D5-57EC629768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77555"/>
                </p:ext>
              </p:extLst>
            </p:nvPr>
          </p:nvGraphicFramePr>
          <p:xfrm>
            <a:off x="4297578" y="322158"/>
            <a:ext cx="1193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6" name="Equation" r:id="rId7" imgW="1193760" imgH="457200" progId="Equation.DSMT4">
                    <p:embed/>
                  </p:oleObj>
                </mc:Choice>
                <mc:Fallback>
                  <p:oleObj name="Equation" r:id="rId7" imgW="1193760" imgH="45720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80228446-EC56-42AE-B2D5-57EC6297683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7578" y="322158"/>
                          <a:ext cx="11938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8C0C6CD-B21E-4000-9988-25553BEAA618}"/>
                </a:ext>
              </a:extLst>
            </p:cNvPr>
            <p:cNvSpPr/>
            <p:nvPr/>
          </p:nvSpPr>
          <p:spPr>
            <a:xfrm>
              <a:off x="944646" y="286522"/>
              <a:ext cx="35396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如果一个矩阵 </a:t>
              </a:r>
              <a:r>
                <a:rPr lang="en-US" altLang="zh-CN" sz="2800" i="1" dirty="0">
                  <a:solidFill>
                    <a:prstClr val="black"/>
                  </a:solidFill>
                  <a:cs typeface="Levenim MT" panose="02010502060101010101" pitchFamily="2" charset="-79"/>
                </a:rPr>
                <a:t>A </a:t>
              </a:r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满足 </a:t>
              </a:r>
              <a:endParaRPr lang="zh-CN" altLang="en-US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777D21B-5CD3-403B-96E3-0FF8B320CB99}"/>
                </a:ext>
              </a:extLst>
            </p:cNvPr>
            <p:cNvSpPr/>
            <p:nvPr/>
          </p:nvSpPr>
          <p:spPr>
            <a:xfrm>
              <a:off x="5465414" y="284808"/>
              <a:ext cx="34499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则称 </a:t>
              </a:r>
              <a:r>
                <a:rPr lang="en-US" altLang="zh-CN" sz="2800" i="1" dirty="0">
                  <a:solidFill>
                    <a:prstClr val="black"/>
                  </a:solidFill>
                  <a:cs typeface="Levenim MT" panose="02010502060101010101" pitchFamily="2" charset="-79"/>
                </a:rPr>
                <a:t>A </a:t>
              </a:r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为对称矩阵；</a:t>
              </a:r>
              <a:endParaRPr lang="zh-CN" altLang="en-US" dirty="0"/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195ACAA7-D93F-4407-A136-AC5DB87B6082}"/>
              </a:ext>
            </a:extLst>
          </p:cNvPr>
          <p:cNvSpPr/>
          <p:nvPr/>
        </p:nvSpPr>
        <p:spPr>
          <a:xfrm>
            <a:off x="8571651" y="294673"/>
            <a:ext cx="2821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如果矩阵 </a:t>
            </a:r>
            <a:r>
              <a:rPr lang="en-US" altLang="zh-CN" sz="2800" i="1" dirty="0">
                <a:solidFill>
                  <a:prstClr val="black"/>
                </a:solidFill>
                <a:cs typeface="Levenim MT" panose="02010502060101010101" pitchFamily="2" charset="-79"/>
              </a:rPr>
              <a:t>A 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满足 </a:t>
            </a:r>
            <a:endParaRPr lang="zh-CN" altLang="en-US" dirty="0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A51B7C6-12A6-49CC-97DB-166D899A392F}"/>
              </a:ext>
            </a:extLst>
          </p:cNvPr>
          <p:cNvGrpSpPr/>
          <p:nvPr/>
        </p:nvGrpSpPr>
        <p:grpSpPr>
          <a:xfrm>
            <a:off x="982402" y="765874"/>
            <a:ext cx="5339991" cy="592213"/>
            <a:chOff x="982402" y="765874"/>
            <a:chExt cx="5339991" cy="592213"/>
          </a:xfrm>
        </p:grpSpPr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3B87630D-0350-4CA9-8648-34A569CD21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8082842"/>
                </p:ext>
              </p:extLst>
            </p:nvPr>
          </p:nvGraphicFramePr>
          <p:xfrm>
            <a:off x="982402" y="893537"/>
            <a:ext cx="13970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7" name="Equation" r:id="rId9" imgW="1396800" imgH="457200" progId="Equation.DSMT4">
                    <p:embed/>
                  </p:oleObj>
                </mc:Choice>
                <mc:Fallback>
                  <p:oleObj name="Equation" r:id="rId9" imgW="1396800" imgH="45720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3B87630D-0350-4CA9-8648-34A569CD21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402" y="893537"/>
                          <a:ext cx="13970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1BCA125-291D-459F-A75E-2161D98446C6}"/>
                </a:ext>
              </a:extLst>
            </p:cNvPr>
            <p:cNvSpPr/>
            <p:nvPr/>
          </p:nvSpPr>
          <p:spPr>
            <a:xfrm>
              <a:off x="2417157" y="765874"/>
              <a:ext cx="3905236" cy="592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那么称 </a:t>
              </a:r>
              <a:r>
                <a:rPr lang="en-US" altLang="zh-CN" sz="2800" i="1" dirty="0">
                  <a:solidFill>
                    <a:prstClr val="black"/>
                  </a:solidFill>
                  <a:cs typeface="Levenim MT" panose="02010502060101010101" pitchFamily="2" charset="-79"/>
                </a:rPr>
                <a:t>A</a:t>
              </a:r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 为反对称矩阵</a:t>
              </a:r>
              <a:r>
                <a:rPr lang="en-US" altLang="zh-CN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6E527FE-C777-4A82-8820-912E975676A0}"/>
              </a:ext>
            </a:extLst>
          </p:cNvPr>
          <p:cNvGrpSpPr/>
          <p:nvPr/>
        </p:nvGrpSpPr>
        <p:grpSpPr>
          <a:xfrm>
            <a:off x="893186" y="1368242"/>
            <a:ext cx="5946253" cy="534630"/>
            <a:chOff x="893186" y="1368242"/>
            <a:chExt cx="5946253" cy="534630"/>
          </a:xfrm>
        </p:grpSpPr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27922B33-5B1D-43EB-BC17-1373CB15C3D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4463809"/>
                </p:ext>
              </p:extLst>
            </p:nvPr>
          </p:nvGraphicFramePr>
          <p:xfrm>
            <a:off x="2152283" y="1547769"/>
            <a:ext cx="7620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8" name="Equation" r:id="rId11" imgW="761760" imgH="241200" progId="Equation.DSMT4">
                    <p:embed/>
                  </p:oleObj>
                </mc:Choice>
                <mc:Fallback>
                  <p:oleObj name="Equation" r:id="rId11" imgW="761760" imgH="241200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27922B33-5B1D-43EB-BC17-1373CB15C3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2283" y="1547769"/>
                          <a:ext cx="7620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58F4DDF7-9ACF-40C3-9497-7638214C27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0441991"/>
                </p:ext>
              </p:extLst>
            </p:nvPr>
          </p:nvGraphicFramePr>
          <p:xfrm>
            <a:off x="4238625" y="1411288"/>
            <a:ext cx="4191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9" name="Equation" r:id="rId13" imgW="419040" imgH="368280" progId="Equation.DSMT4">
                    <p:embed/>
                  </p:oleObj>
                </mc:Choice>
                <mc:Fallback>
                  <p:oleObj name="Equation" r:id="rId13" imgW="419040" imgH="368280" progId="Equation.DSMT4">
                    <p:embed/>
                    <p:pic>
                      <p:nvPicPr>
                        <p:cNvPr id="18" name="对象 17">
                          <a:extLst>
                            <a:ext uri="{FF2B5EF4-FFF2-40B4-BE49-F238E27FC236}">
                              <a16:creationId xmlns:a16="http://schemas.microsoft.com/office/drawing/2014/main" id="{58F4DDF7-9ACF-40C3-9497-7638214C277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8625" y="1411288"/>
                          <a:ext cx="41910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8731CCCA-B2B3-4AFC-A6EF-172F78F54A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8640929"/>
                </p:ext>
              </p:extLst>
            </p:nvPr>
          </p:nvGraphicFramePr>
          <p:xfrm>
            <a:off x="5104292" y="1547769"/>
            <a:ext cx="7620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30" name="Equation" r:id="rId15" imgW="761760" imgH="241200" progId="Equation.DSMT4">
                    <p:embed/>
                  </p:oleObj>
                </mc:Choice>
                <mc:Fallback>
                  <p:oleObj name="Equation" r:id="rId15" imgW="761760" imgH="24120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8731CCCA-B2B3-4AFC-A6EF-172F78F54AC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4292" y="1547769"/>
                          <a:ext cx="762000" cy="2413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3F27005-0E86-4439-9EB7-4DAC618F7007}"/>
                </a:ext>
              </a:extLst>
            </p:cNvPr>
            <p:cNvSpPr/>
            <p:nvPr/>
          </p:nvSpPr>
          <p:spPr>
            <a:xfrm>
              <a:off x="893186" y="1369036"/>
              <a:ext cx="13019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当 </a:t>
              </a:r>
              <a:r>
                <a:rPr lang="en-US" altLang="zh-CN" sz="2800" i="1" dirty="0">
                  <a:solidFill>
                    <a:prstClr val="black"/>
                  </a:solidFill>
                  <a:cs typeface="Levenim MT" panose="02010502060101010101" pitchFamily="2" charset="-79"/>
                </a:rPr>
                <a:t>A</a:t>
              </a:r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 是</a:t>
              </a:r>
              <a:endParaRPr lang="zh-CN" altLang="en-US" dirty="0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CC44481-7216-42D1-92E7-9C745F92FBAD}"/>
                </a:ext>
              </a:extLst>
            </p:cNvPr>
            <p:cNvSpPr/>
            <p:nvPr/>
          </p:nvSpPr>
          <p:spPr>
            <a:xfrm>
              <a:off x="2871420" y="1379652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矩阵时，</a:t>
              </a:r>
              <a:endParaRPr lang="zh-CN" altLang="en-US" dirty="0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7DB7E19-ED0C-49D2-A558-90BE0E0C542E}"/>
                </a:ext>
              </a:extLst>
            </p:cNvPr>
            <p:cNvSpPr/>
            <p:nvPr/>
          </p:nvSpPr>
          <p:spPr>
            <a:xfrm>
              <a:off x="4557262" y="1368242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是</a:t>
              </a:r>
              <a:endParaRPr lang="zh-CN" altLang="en-US" dirty="0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4C2D0BBE-0291-4011-B5F0-8202EEB0EBFC}"/>
                </a:ext>
              </a:extLst>
            </p:cNvPr>
            <p:cNvSpPr/>
            <p:nvPr/>
          </p:nvSpPr>
          <p:spPr>
            <a:xfrm>
              <a:off x="5846860" y="1368242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矩阵</a:t>
              </a:r>
              <a:r>
                <a:rPr lang="en-US" altLang="zh-CN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.</a:t>
              </a:r>
              <a:endParaRPr lang="zh-CN" altLang="en-US" dirty="0"/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6F65F336-CD5E-41DA-B8F3-7F730606255B}"/>
              </a:ext>
            </a:extLst>
          </p:cNvPr>
          <p:cNvGrpSpPr/>
          <p:nvPr/>
        </p:nvGrpSpPr>
        <p:grpSpPr>
          <a:xfrm>
            <a:off x="6714433" y="1358087"/>
            <a:ext cx="4496791" cy="523220"/>
            <a:chOff x="6714433" y="1358087"/>
            <a:chExt cx="4496791" cy="523220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FD6BA149-6475-46A3-B344-76CEE7868446}"/>
                </a:ext>
              </a:extLst>
            </p:cNvPr>
            <p:cNvSpPr/>
            <p:nvPr/>
          </p:nvSpPr>
          <p:spPr>
            <a:xfrm>
              <a:off x="6714433" y="1358087"/>
              <a:ext cx="13019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因此 </a:t>
              </a:r>
              <a:r>
                <a:rPr lang="en-US" altLang="zh-CN" sz="2800" i="1" dirty="0">
                  <a:solidFill>
                    <a:prstClr val="black"/>
                  </a:solidFill>
                  <a:cs typeface="Levenim MT" panose="02010502060101010101" pitchFamily="2" charset="-79"/>
                </a:rPr>
                <a:t>A</a:t>
              </a:r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 </a:t>
              </a:r>
              <a:endParaRPr lang="zh-CN" altLang="en-US" dirty="0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24819923-0EE1-4F94-A612-F51A98F34EE7}"/>
                </a:ext>
              </a:extLst>
            </p:cNvPr>
            <p:cNvSpPr/>
            <p:nvPr/>
          </p:nvSpPr>
          <p:spPr>
            <a:xfrm>
              <a:off x="7794904" y="1358087"/>
              <a:ext cx="34163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是对称矩阵或反对称</a:t>
              </a:r>
              <a:endParaRPr lang="zh-CN" altLang="en-US" dirty="0"/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5813042-4CD6-47AC-8164-2DB879C7D1BF}"/>
              </a:ext>
            </a:extLst>
          </p:cNvPr>
          <p:cNvGrpSpPr/>
          <p:nvPr/>
        </p:nvGrpSpPr>
        <p:grpSpPr>
          <a:xfrm>
            <a:off x="887382" y="1891811"/>
            <a:ext cx="3007319" cy="537433"/>
            <a:chOff x="887382" y="1891811"/>
            <a:chExt cx="3007319" cy="537433"/>
          </a:xfrm>
        </p:grpSpPr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91BCE807-8A0F-466D-807C-4FBF37EF0A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6125461"/>
                </p:ext>
              </p:extLst>
            </p:nvPr>
          </p:nvGraphicFramePr>
          <p:xfrm>
            <a:off x="2929501" y="2098770"/>
            <a:ext cx="9652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31" name="Equation" r:id="rId17" imgW="965160" imgH="304560" progId="Equation.DSMT4">
                    <p:embed/>
                  </p:oleObj>
                </mc:Choice>
                <mc:Fallback>
                  <p:oleObj name="Equation" r:id="rId17" imgW="965160" imgH="304560" progId="Equation.DSMT4">
                    <p:embed/>
                    <p:pic>
                      <p:nvPicPr>
                        <p:cNvPr id="20" name="对象 19">
                          <a:extLst>
                            <a:ext uri="{FF2B5EF4-FFF2-40B4-BE49-F238E27FC236}">
                              <a16:creationId xmlns:a16="http://schemas.microsoft.com/office/drawing/2014/main" id="{91BCE807-8A0F-466D-807C-4FBF37EF0AC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9501" y="2098770"/>
                          <a:ext cx="9652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C3F829A9-D91B-4401-88DE-7A0892A9E20B}"/>
                </a:ext>
              </a:extLst>
            </p:cNvPr>
            <p:cNvSpPr/>
            <p:nvPr/>
          </p:nvSpPr>
          <p:spPr>
            <a:xfrm>
              <a:off x="887382" y="190602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矩阵时，</a:t>
              </a:r>
              <a:endParaRPr lang="zh-CN" altLang="en-US" dirty="0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8FC6D3A-F537-4447-9EEB-43BFDE23E895}"/>
                </a:ext>
              </a:extLst>
            </p:cNvPr>
            <p:cNvSpPr/>
            <p:nvPr/>
          </p:nvSpPr>
          <p:spPr>
            <a:xfrm>
              <a:off x="2121818" y="1891811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必有</a:t>
              </a:r>
              <a:endParaRPr lang="zh-CN" altLang="en-US" dirty="0"/>
            </a:p>
          </p:txBody>
        </p: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A4648903-E133-4826-95A4-643CFA50FBC8}"/>
              </a:ext>
            </a:extLst>
          </p:cNvPr>
          <p:cNvSpPr/>
          <p:nvPr/>
        </p:nvSpPr>
        <p:spPr>
          <a:xfrm>
            <a:off x="3873134" y="1894838"/>
            <a:ext cx="7315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也就是说对称矩阵或反对称矩阵一定是方阵</a:t>
            </a:r>
            <a:r>
              <a:rPr lang="en-US" altLang="zh-CN" sz="2800" dirty="0">
                <a:solidFill>
                  <a:prstClr val="black"/>
                </a:solidFill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5044273-6445-4A10-AD25-323F85C2B1EF}"/>
              </a:ext>
            </a:extLst>
          </p:cNvPr>
          <p:cNvGrpSpPr/>
          <p:nvPr/>
        </p:nvGrpSpPr>
        <p:grpSpPr>
          <a:xfrm>
            <a:off x="887382" y="2383912"/>
            <a:ext cx="10799171" cy="570897"/>
            <a:chOff x="887382" y="2383912"/>
            <a:chExt cx="10799171" cy="570897"/>
          </a:xfrm>
        </p:grpSpPr>
        <p:graphicFrame>
          <p:nvGraphicFramePr>
            <p:cNvPr id="23" name="对象 22">
              <a:extLst>
                <a:ext uri="{FF2B5EF4-FFF2-40B4-BE49-F238E27FC236}">
                  <a16:creationId xmlns:a16="http://schemas.microsoft.com/office/drawing/2014/main" id="{357EFF48-9AE2-48C7-A9A0-58A72D6634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4368082"/>
                </p:ext>
              </p:extLst>
            </p:nvPr>
          </p:nvGraphicFramePr>
          <p:xfrm>
            <a:off x="1326923" y="2472285"/>
            <a:ext cx="1206360" cy="46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32" name="Equation" r:id="rId19" imgW="1206360" imgH="469800" progId="Equation.DSMT4">
                    <p:embed/>
                  </p:oleObj>
                </mc:Choice>
                <mc:Fallback>
                  <p:oleObj name="Equation" r:id="rId19" imgW="1206360" imgH="469800" progId="Equation.DSMT4">
                    <p:embed/>
                    <p:pic>
                      <p:nvPicPr>
                        <p:cNvPr id="23" name="对象 22">
                          <a:extLst>
                            <a:ext uri="{FF2B5EF4-FFF2-40B4-BE49-F238E27FC236}">
                              <a16:creationId xmlns:a16="http://schemas.microsoft.com/office/drawing/2014/main" id="{357EFF48-9AE2-48C7-A9A0-58A72D6634C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6923" y="2472285"/>
                          <a:ext cx="1206360" cy="469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对象 24">
              <a:extLst>
                <a:ext uri="{FF2B5EF4-FFF2-40B4-BE49-F238E27FC236}">
                  <a16:creationId xmlns:a16="http://schemas.microsoft.com/office/drawing/2014/main" id="{BACB9FCD-DA5B-4664-95DA-97E2F7BABE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8125978"/>
                </p:ext>
              </p:extLst>
            </p:nvPr>
          </p:nvGraphicFramePr>
          <p:xfrm>
            <a:off x="8591917" y="2440258"/>
            <a:ext cx="10668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33" name="Equation" r:id="rId21" imgW="1066680" imgH="469800" progId="Equation.DSMT4">
                    <p:embed/>
                  </p:oleObj>
                </mc:Choice>
                <mc:Fallback>
                  <p:oleObj name="Equation" r:id="rId21" imgW="1066680" imgH="469800" progId="Equation.DSMT4">
                    <p:embed/>
                    <p:pic>
                      <p:nvPicPr>
                        <p:cNvPr id="25" name="对象 24">
                          <a:extLst>
                            <a:ext uri="{FF2B5EF4-FFF2-40B4-BE49-F238E27FC236}">
                              <a16:creationId xmlns:a16="http://schemas.microsoft.com/office/drawing/2014/main" id="{BACB9FCD-DA5B-4664-95DA-97E2F7BABE2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1917" y="2440258"/>
                          <a:ext cx="10668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对象 25">
              <a:extLst>
                <a:ext uri="{FF2B5EF4-FFF2-40B4-BE49-F238E27FC236}">
                  <a16:creationId xmlns:a16="http://schemas.microsoft.com/office/drawing/2014/main" id="{EA8C1563-09D3-4461-AF5B-1384E523F8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9709201"/>
                </p:ext>
              </p:extLst>
            </p:nvPr>
          </p:nvGraphicFramePr>
          <p:xfrm>
            <a:off x="9667253" y="2472209"/>
            <a:ext cx="20193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34" name="Equation" r:id="rId23" imgW="2019240" imgH="482400" progId="Equation.DSMT4">
                    <p:embed/>
                  </p:oleObj>
                </mc:Choice>
                <mc:Fallback>
                  <p:oleObj name="Equation" r:id="rId23" imgW="2019240" imgH="482400" progId="Equation.DSMT4">
                    <p:embed/>
                    <p:pic>
                      <p:nvPicPr>
                        <p:cNvPr id="26" name="对象 25">
                          <a:extLst>
                            <a:ext uri="{FF2B5EF4-FFF2-40B4-BE49-F238E27FC236}">
                              <a16:creationId xmlns:a16="http://schemas.microsoft.com/office/drawing/2014/main" id="{EA8C1563-09D3-4461-AF5B-1384E523F8D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7253" y="2472209"/>
                          <a:ext cx="201930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D3B49F11-5C86-44EF-BB9C-58A3BD99D848}"/>
                </a:ext>
              </a:extLst>
            </p:cNvPr>
            <p:cNvSpPr/>
            <p:nvPr/>
          </p:nvSpPr>
          <p:spPr>
            <a:xfrm>
              <a:off x="887382" y="2383912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设</a:t>
              </a:r>
              <a:endParaRPr lang="zh-CN" altLang="en-US" dirty="0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FCC96CC-BE0D-4B49-9D64-831EBB526A2C}"/>
                </a:ext>
              </a:extLst>
            </p:cNvPr>
            <p:cNvSpPr/>
            <p:nvPr/>
          </p:nvSpPr>
          <p:spPr>
            <a:xfrm>
              <a:off x="2533283" y="2391479"/>
              <a:ext cx="62600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是 </a:t>
              </a:r>
              <a:r>
                <a:rPr lang="en-US" altLang="zh-CN" sz="2800" i="1" dirty="0">
                  <a:solidFill>
                    <a:prstClr val="black"/>
                  </a:solidFill>
                  <a:cs typeface="Levenim MT" panose="02010502060101010101" pitchFamily="2" charset="-79"/>
                </a:rPr>
                <a:t>n</a:t>
              </a:r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 阶对称矩阵</a:t>
              </a:r>
              <a:r>
                <a:rPr lang="en-US" altLang="zh-CN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(</a:t>
              </a:r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或反对称矩阵</a:t>
              </a:r>
              <a:r>
                <a:rPr lang="en-US" altLang="zh-CN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)</a:t>
              </a:r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，那么 </a:t>
              </a:r>
              <a:endParaRPr lang="zh-CN" altLang="en-US" dirty="0"/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1A72E73F-E90F-49AC-82CD-93BF057B784B}"/>
              </a:ext>
            </a:extLst>
          </p:cNvPr>
          <p:cNvGrpSpPr/>
          <p:nvPr/>
        </p:nvGrpSpPr>
        <p:grpSpPr>
          <a:xfrm>
            <a:off x="944646" y="2945712"/>
            <a:ext cx="4369891" cy="623310"/>
            <a:chOff x="944646" y="2945712"/>
            <a:chExt cx="4369891" cy="623310"/>
          </a:xfrm>
        </p:grpSpPr>
        <p:graphicFrame>
          <p:nvGraphicFramePr>
            <p:cNvPr id="28" name="对象 27">
              <a:extLst>
                <a:ext uri="{FF2B5EF4-FFF2-40B4-BE49-F238E27FC236}">
                  <a16:creationId xmlns:a16="http://schemas.microsoft.com/office/drawing/2014/main" id="{85803DE7-D48A-4852-AE53-6ACFABF678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2612501"/>
                </p:ext>
              </p:extLst>
            </p:nvPr>
          </p:nvGraphicFramePr>
          <p:xfrm>
            <a:off x="2179822" y="3086422"/>
            <a:ext cx="21336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35" name="Equation" r:id="rId25" imgW="2133360" imgH="482400" progId="Equation.DSMT4">
                    <p:embed/>
                  </p:oleObj>
                </mc:Choice>
                <mc:Fallback>
                  <p:oleObj name="Equation" r:id="rId25" imgW="2133360" imgH="482400" progId="Equation.DSMT4">
                    <p:embed/>
                    <p:pic>
                      <p:nvPicPr>
                        <p:cNvPr id="28" name="对象 27">
                          <a:extLst>
                            <a:ext uri="{FF2B5EF4-FFF2-40B4-BE49-F238E27FC236}">
                              <a16:creationId xmlns:a16="http://schemas.microsoft.com/office/drawing/2014/main" id="{85803DE7-D48A-4852-AE53-6ACFABF678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9822" y="3086422"/>
                          <a:ext cx="213360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2BB92B8C-60C0-41EC-98F8-3ED577411B59}"/>
                </a:ext>
              </a:extLst>
            </p:cNvPr>
            <p:cNvSpPr/>
            <p:nvPr/>
          </p:nvSpPr>
          <p:spPr>
            <a:xfrm>
              <a:off x="944646" y="3019325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对一切 </a:t>
              </a:r>
              <a:endParaRPr lang="zh-CN" altLang="en-US" dirty="0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8D7FE441-85A7-4A10-9D04-E843A5737BD9}"/>
                </a:ext>
              </a:extLst>
            </p:cNvPr>
            <p:cNvSpPr/>
            <p:nvPr/>
          </p:nvSpPr>
          <p:spPr>
            <a:xfrm>
              <a:off x="4321958" y="2945712"/>
              <a:ext cx="992579" cy="592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成立</a:t>
              </a:r>
              <a:r>
                <a:rPr lang="en-US" altLang="zh-CN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endParaRPr>
            </a:p>
          </p:txBody>
        </p:sp>
      </p:grpSp>
      <p:sp>
        <p:nvSpPr>
          <p:cNvPr id="53" name="矩形 52">
            <a:extLst>
              <a:ext uri="{FF2B5EF4-FFF2-40B4-BE49-F238E27FC236}">
                <a16:creationId xmlns:a16="http://schemas.microsoft.com/office/drawing/2014/main" id="{7BC270CB-8363-4FE1-AAFC-CA286A824DA9}"/>
              </a:ext>
            </a:extLst>
          </p:cNvPr>
          <p:cNvSpPr/>
          <p:nvPr/>
        </p:nvSpPr>
        <p:spPr>
          <a:xfrm>
            <a:off x="951068" y="3537925"/>
            <a:ext cx="1261884" cy="59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例如，</a:t>
            </a:r>
          </a:p>
        </p:txBody>
      </p:sp>
    </p:spTree>
    <p:extLst>
      <p:ext uri="{BB962C8B-B14F-4D97-AF65-F5344CB8AC3E}">
        <p14:creationId xmlns:p14="http://schemas.microsoft.com/office/powerpoint/2010/main" val="28733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8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0A273D-B01A-4651-BB59-8BE597B044E3}"/>
              </a:ext>
            </a:extLst>
          </p:cNvPr>
          <p:cNvSpPr/>
          <p:nvPr/>
        </p:nvSpPr>
        <p:spPr>
          <a:xfrm>
            <a:off x="759638" y="734741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Levenim MT" panose="02010502060101010101" pitchFamily="2" charset="-79"/>
              </a:rPr>
              <a:t>例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Levenim MT" panose="02010502060101010101" pitchFamily="2" charset="-79"/>
              </a:rPr>
              <a:t>5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5643622-050D-4379-A94E-C27304B8CD16}"/>
              </a:ext>
            </a:extLst>
          </p:cNvPr>
          <p:cNvGrpSpPr/>
          <p:nvPr/>
        </p:nvGrpSpPr>
        <p:grpSpPr>
          <a:xfrm>
            <a:off x="1663959" y="307916"/>
            <a:ext cx="3910557" cy="1549400"/>
            <a:chOff x="1874293" y="221651"/>
            <a:chExt cx="3910557" cy="15494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C7DA450-75BA-4561-8C65-184B351908C8}"/>
                </a:ext>
              </a:extLst>
            </p:cNvPr>
            <p:cNvSpPr/>
            <p:nvPr/>
          </p:nvSpPr>
          <p:spPr>
            <a:xfrm>
              <a:off x="1874293" y="682982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设矩阵 </a:t>
              </a:r>
            </a:p>
          </p:txBody>
        </p:sp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473B8A24-E254-493A-81CA-290ABAD381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8885892"/>
                </p:ext>
              </p:extLst>
            </p:nvPr>
          </p:nvGraphicFramePr>
          <p:xfrm>
            <a:off x="3067050" y="221651"/>
            <a:ext cx="2717800" cy="154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32" name="Equation" r:id="rId3" imgW="2717640" imgH="1549080" progId="Equation.DSMT4">
                    <p:embed/>
                  </p:oleObj>
                </mc:Choice>
                <mc:Fallback>
                  <p:oleObj name="Equation" r:id="rId3" imgW="2717640" imgH="154908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945D5706-00E0-4C56-9086-24854AAD94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7050" y="221651"/>
                          <a:ext cx="2717800" cy="154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4CCBCFED-D1B6-4097-908E-413E425C2750}"/>
              </a:ext>
            </a:extLst>
          </p:cNvPr>
          <p:cNvSpPr/>
          <p:nvPr/>
        </p:nvSpPr>
        <p:spPr>
          <a:xfrm>
            <a:off x="759638" y="2057037"/>
            <a:ext cx="10676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求矩阵 </a:t>
            </a:r>
            <a:r>
              <a:rPr lang="en-US" altLang="zh-CN" sz="2800" i="1" dirty="0"/>
              <a:t>B </a:t>
            </a:r>
            <a:r>
              <a:rPr lang="zh-CN" altLang="en-US" sz="2800" dirty="0"/>
              <a:t>和 </a:t>
            </a:r>
            <a:r>
              <a:rPr lang="en-US" altLang="zh-CN" sz="2800" i="1" dirty="0"/>
              <a:t>C</a:t>
            </a:r>
            <a:r>
              <a:rPr lang="zh-CN" altLang="en-US" sz="2800" dirty="0"/>
              <a:t>，使得 </a:t>
            </a:r>
            <a:r>
              <a:rPr lang="en-US" altLang="zh-CN" sz="2800" i="1" dirty="0"/>
              <a:t>B</a:t>
            </a:r>
            <a:r>
              <a:rPr lang="zh-CN" altLang="en-US" sz="2800" dirty="0"/>
              <a:t> 是对称矩阵，</a:t>
            </a:r>
            <a:r>
              <a:rPr lang="en-US" altLang="zh-CN" sz="2800" i="1" dirty="0"/>
              <a:t>C </a:t>
            </a:r>
            <a:r>
              <a:rPr lang="zh-CN" altLang="en-US" sz="2800" dirty="0"/>
              <a:t>是反对称矩阵，且 </a:t>
            </a:r>
            <a:r>
              <a:rPr lang="en-US" altLang="zh-CN" sz="2800" i="1" dirty="0"/>
              <a:t>A</a:t>
            </a:r>
            <a:r>
              <a:rPr lang="en-US" altLang="zh-CN" sz="2800" dirty="0"/>
              <a:t>=</a:t>
            </a:r>
            <a:r>
              <a:rPr lang="en-US" altLang="zh-CN" sz="2800" i="1" dirty="0"/>
              <a:t>B</a:t>
            </a:r>
            <a:r>
              <a:rPr lang="en-US" altLang="zh-CN" sz="2800" dirty="0"/>
              <a:t>+</a:t>
            </a:r>
            <a:r>
              <a:rPr lang="en-US" altLang="zh-CN" sz="2800" i="1" dirty="0"/>
              <a:t>C </a:t>
            </a:r>
            <a:r>
              <a:rPr lang="en-US" altLang="zh-CN" sz="2800" dirty="0"/>
              <a:t>.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1FDDCEE-AC86-40BF-8F07-6574D6772B9A}"/>
              </a:ext>
            </a:extLst>
          </p:cNvPr>
          <p:cNvSpPr/>
          <p:nvPr/>
        </p:nvSpPr>
        <p:spPr>
          <a:xfrm>
            <a:off x="756338" y="2779978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n-ea"/>
                <a:cs typeface="Levenim MT" panose="02010502060101010101" pitchFamily="2" charset="-79"/>
              </a:rPr>
              <a:t>解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9A825AB-5635-4697-B666-74DDD06EBC03}"/>
              </a:ext>
            </a:extLst>
          </p:cNvPr>
          <p:cNvGrpSpPr/>
          <p:nvPr/>
        </p:nvGrpSpPr>
        <p:grpSpPr>
          <a:xfrm>
            <a:off x="1432252" y="2768059"/>
            <a:ext cx="9639599" cy="535139"/>
            <a:chOff x="1432252" y="2768059"/>
            <a:chExt cx="9639599" cy="53513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03828AB-3778-483C-BB61-96390159C6B7}"/>
                </a:ext>
              </a:extLst>
            </p:cNvPr>
            <p:cNvSpPr/>
            <p:nvPr/>
          </p:nvSpPr>
          <p:spPr>
            <a:xfrm>
              <a:off x="1432252" y="2779978"/>
              <a:ext cx="53110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假设 </a:t>
              </a:r>
              <a:r>
                <a:rPr lang="en-US" altLang="zh-CN" sz="2800" i="1" dirty="0"/>
                <a:t>B </a:t>
              </a:r>
              <a:r>
                <a:rPr lang="zh-CN" altLang="en-US" sz="2800" dirty="0"/>
                <a:t>和 </a:t>
              </a:r>
              <a:r>
                <a:rPr lang="en-US" altLang="zh-CN" sz="2800" i="1" dirty="0"/>
                <a:t>C</a:t>
              </a:r>
              <a:r>
                <a:rPr lang="zh-CN" altLang="en-US" sz="2800" dirty="0"/>
                <a:t>是满足条件的矩阵，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9F10036-CFAB-4411-A9E1-C25690644B35}"/>
                </a:ext>
              </a:extLst>
            </p:cNvPr>
            <p:cNvSpPr/>
            <p:nvPr/>
          </p:nvSpPr>
          <p:spPr>
            <a:xfrm>
              <a:off x="6291915" y="277997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那么</a:t>
              </a:r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A2697502-A52C-47FD-B8F0-75E16B9C66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2484884"/>
                </p:ext>
              </p:extLst>
            </p:nvPr>
          </p:nvGraphicFramePr>
          <p:xfrm>
            <a:off x="7142967" y="2832819"/>
            <a:ext cx="2667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33" name="Equation" r:id="rId5" imgW="2666880" imgH="393480" progId="Equation.DSMT4">
                    <p:embed/>
                  </p:oleObj>
                </mc:Choice>
                <mc:Fallback>
                  <p:oleObj name="Equation" r:id="rId5" imgW="2666880" imgH="393480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E45195BF-1AC9-4475-A0A3-897E10E307F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2967" y="2832819"/>
                          <a:ext cx="26670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BD3CCE1-2DBF-4CC3-9532-5BF8F0E59A79}"/>
                </a:ext>
              </a:extLst>
            </p:cNvPr>
            <p:cNvSpPr/>
            <p:nvPr/>
          </p:nvSpPr>
          <p:spPr>
            <a:xfrm>
              <a:off x="9809967" y="2768059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则由转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FFFA178D-7379-45AD-9673-A9C17ECB907F}"/>
              </a:ext>
            </a:extLst>
          </p:cNvPr>
          <p:cNvSpPr/>
          <p:nvPr/>
        </p:nvSpPr>
        <p:spPr>
          <a:xfrm>
            <a:off x="756338" y="350291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置的性质得</a:t>
            </a:r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45945CA4-D726-40C0-A4F8-386B9A3403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77770"/>
              </p:ext>
            </p:extLst>
          </p:nvPr>
        </p:nvGraphicFramePr>
        <p:xfrm>
          <a:off x="5498165" y="3679706"/>
          <a:ext cx="1587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4" name="Equation" r:id="rId7" imgW="1587240" imgH="914400" progId="Equation.DSMT4">
                  <p:embed/>
                </p:oleObj>
              </mc:Choice>
              <mc:Fallback>
                <p:oleObj name="Equation" r:id="rId7" imgW="1587240" imgH="914400" progId="Equation.DSMT4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BD3E05DC-84A5-4090-9888-450AF2F90E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8165" y="3679706"/>
                        <a:ext cx="15875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CAA97968-B194-4943-A6D1-AD2D4D90E905}"/>
              </a:ext>
            </a:extLst>
          </p:cNvPr>
          <p:cNvSpPr/>
          <p:nvPr/>
        </p:nvSpPr>
        <p:spPr>
          <a:xfrm>
            <a:off x="756338" y="5334327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于是</a:t>
            </a:r>
            <a:r>
              <a:rPr lang="en-US" altLang="zh-CN" sz="2800" dirty="0"/>
              <a:t>,</a:t>
            </a:r>
          </a:p>
        </p:txBody>
      </p:sp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5A6E084E-050A-464A-9B91-0FB2648497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1785"/>
              </p:ext>
            </p:extLst>
          </p:nvPr>
        </p:nvGraphicFramePr>
        <p:xfrm>
          <a:off x="1946785" y="4987925"/>
          <a:ext cx="39370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5" name="Equation" r:id="rId9" imgW="3936960" imgH="1346040" progId="Equation.DSMT4">
                  <p:embed/>
                </p:oleObj>
              </mc:Choice>
              <mc:Fallback>
                <p:oleObj name="Equation" r:id="rId9" imgW="3936960" imgH="1346040" progId="Equation.DSMT4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21FCEA1A-D6BE-454E-B780-E27603CDF9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785" y="4987925"/>
                        <a:ext cx="39370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5CAA55F6-8AA5-4332-B415-E167B9C1B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447400"/>
              </p:ext>
            </p:extLst>
          </p:nvPr>
        </p:nvGraphicFramePr>
        <p:xfrm>
          <a:off x="6743320" y="4859847"/>
          <a:ext cx="3808412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6" name="Equation" r:id="rId11" imgW="3784320" imgH="1346040" progId="Equation.DSMT4">
                  <p:embed/>
                </p:oleObj>
              </mc:Choice>
              <mc:Fallback>
                <p:oleObj name="Equation" r:id="rId11" imgW="3784320" imgH="134604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E1FAF384-4717-4F8D-916F-9D649312FC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320" y="4859847"/>
                        <a:ext cx="3808412" cy="1476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6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1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98269" y="1148897"/>
            <a:ext cx="11097491" cy="374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第三讲</a:t>
            </a:r>
            <a:br>
              <a:rPr lang="en-US" altLang="zh-CN" dirty="0"/>
            </a:br>
            <a:r>
              <a:rPr lang="en-US" altLang="zh-CN" dirty="0"/>
              <a:t>         </a:t>
            </a:r>
            <a:r>
              <a:rPr lang="zh-CN" altLang="en-US" dirty="0"/>
              <a:t>行列式的概念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5605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618C08D-DE04-4FC3-AD5B-5D923244E4FE}"/>
              </a:ext>
            </a:extLst>
          </p:cNvPr>
          <p:cNvSpPr/>
          <p:nvPr/>
        </p:nvSpPr>
        <p:spPr>
          <a:xfrm>
            <a:off x="1013057" y="260161"/>
            <a:ext cx="1988045" cy="540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三、行列式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3A479A4-756D-41A7-8D4C-FC177F0CD64B}"/>
              </a:ext>
            </a:extLst>
          </p:cNvPr>
          <p:cNvSpPr/>
          <p:nvPr/>
        </p:nvSpPr>
        <p:spPr>
          <a:xfrm>
            <a:off x="1013057" y="956924"/>
            <a:ext cx="3326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</a:rPr>
              <a:t>行列式的基本概念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CC1FAEA-F669-4467-B29E-FD8F36BEA022}"/>
              </a:ext>
            </a:extLst>
          </p:cNvPr>
          <p:cNvSpPr/>
          <p:nvPr/>
        </p:nvSpPr>
        <p:spPr>
          <a:xfrm>
            <a:off x="1013057" y="1636182"/>
            <a:ext cx="889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行列式源自于求解线性方程组，是线性代数的基本工具</a:t>
            </a:r>
            <a:r>
              <a:rPr lang="en-US" altLang="zh-CN" sz="2800" dirty="0"/>
              <a:t>.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0B68C1A-C7DC-4875-AB4A-1261FD9C4D03}"/>
              </a:ext>
            </a:extLst>
          </p:cNvPr>
          <p:cNvGrpSpPr/>
          <p:nvPr/>
        </p:nvGrpSpPr>
        <p:grpSpPr>
          <a:xfrm>
            <a:off x="1013057" y="2177457"/>
            <a:ext cx="7056039" cy="548148"/>
            <a:chOff x="1013057" y="2332732"/>
            <a:chExt cx="7056039" cy="54814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DA58E82-E27E-4689-BB65-8F558F832E95}"/>
                </a:ext>
              </a:extLst>
            </p:cNvPr>
            <p:cNvSpPr/>
            <p:nvPr/>
          </p:nvSpPr>
          <p:spPr>
            <a:xfrm>
              <a:off x="1013057" y="2332732"/>
              <a:ext cx="4154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/>
                <a:t>设</a:t>
              </a:r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E1A3E583-3F35-480E-AF30-655B8D2B79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5163417"/>
                </p:ext>
              </p:extLst>
            </p:nvPr>
          </p:nvGraphicFramePr>
          <p:xfrm>
            <a:off x="1464402" y="2410980"/>
            <a:ext cx="15367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91" name="Equation" r:id="rId3" imgW="1536480" imgH="469800" progId="Equation.DSMT4">
                    <p:embed/>
                  </p:oleObj>
                </mc:Choice>
                <mc:Fallback>
                  <p:oleObj name="Equation" r:id="rId3" imgW="1536480" imgH="46980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588A34D4-EE41-4B77-AC1C-C146572121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4402" y="2410980"/>
                          <a:ext cx="15367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19C9C2A-7751-44C0-8069-1AA6F761163F}"/>
                </a:ext>
              </a:extLst>
            </p:cNvPr>
            <p:cNvSpPr/>
            <p:nvPr/>
          </p:nvSpPr>
          <p:spPr>
            <a:xfrm>
              <a:off x="3036949" y="2357660"/>
              <a:ext cx="50321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是一个</a:t>
              </a:r>
              <a:r>
                <a:rPr lang="en-US" altLang="zh-CN" sz="2800" dirty="0"/>
                <a:t>2</a:t>
              </a:r>
              <a:r>
                <a:rPr lang="zh-CN" altLang="en-US" sz="2800" dirty="0"/>
                <a:t>阶方阵，引进一个记号</a:t>
              </a:r>
            </a:p>
          </p:txBody>
        </p:sp>
      </p:grp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70F936AE-BB24-42C4-B3A0-6EC49D3F92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522196"/>
              </p:ext>
            </p:extLst>
          </p:nvPr>
        </p:nvGraphicFramePr>
        <p:xfrm>
          <a:off x="5207000" y="2768588"/>
          <a:ext cx="1778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2" name="Equation" r:id="rId5" imgW="1777680" imgH="888840" progId="Equation.DSMT4">
                  <p:embed/>
                </p:oleObj>
              </mc:Choice>
              <mc:Fallback>
                <p:oleObj name="Equation" r:id="rId5" imgW="1777680" imgH="88884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6AC1E23C-7BB6-4C86-A569-954446144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768588"/>
                        <a:ext cx="17780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9CAFD4CE-D226-4EC5-BA37-DF2B6BA8E5A9}"/>
              </a:ext>
            </a:extLst>
          </p:cNvPr>
          <p:cNvSpPr/>
          <p:nvPr/>
        </p:nvSpPr>
        <p:spPr>
          <a:xfrm>
            <a:off x="1063853" y="3700571"/>
            <a:ext cx="503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称为</a:t>
            </a:r>
            <a:r>
              <a:rPr lang="en-US" altLang="zh-CN" sz="2800" dirty="0"/>
              <a:t>2</a:t>
            </a:r>
            <a:r>
              <a:rPr lang="zh-CN" altLang="en-US" sz="2800" dirty="0"/>
              <a:t>阶行列式，它表示一个数</a:t>
            </a: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D27C3B52-C47F-417B-8BD8-99499729E4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004500"/>
              </p:ext>
            </p:extLst>
          </p:nvPr>
        </p:nvGraphicFramePr>
        <p:xfrm>
          <a:off x="4584700" y="4304086"/>
          <a:ext cx="3022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3" name="Equation" r:id="rId7" imgW="3022560" imgH="888840" progId="Equation.DSMT4">
                  <p:embed/>
                </p:oleObj>
              </mc:Choice>
              <mc:Fallback>
                <p:oleObj name="Equation" r:id="rId7" imgW="3022560" imgH="88884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0057BEBB-25CC-4162-9E1E-7FC0543799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4304086"/>
                        <a:ext cx="3022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20D196CF-F8AC-42BD-9A3D-142F937DD737}"/>
              </a:ext>
            </a:extLst>
          </p:cNvPr>
          <p:cNvSpPr/>
          <p:nvPr/>
        </p:nvSpPr>
        <p:spPr>
          <a:xfrm>
            <a:off x="1013057" y="5279052"/>
            <a:ext cx="9942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左上至右下的两个元素称 </a:t>
            </a:r>
            <a:r>
              <a:rPr lang="en-US" altLang="zh-CN" sz="2800" i="1" dirty="0"/>
              <a:t>A </a:t>
            </a:r>
            <a:r>
              <a:rPr lang="zh-CN" altLang="en-US" sz="2800" dirty="0"/>
              <a:t>为  </a:t>
            </a:r>
            <a:r>
              <a:rPr lang="en-US" altLang="zh-CN" sz="2800" dirty="0"/>
              <a:t>(</a:t>
            </a:r>
            <a:r>
              <a:rPr lang="zh-CN" altLang="en-US" sz="2800" dirty="0"/>
              <a:t>或该行列式</a:t>
            </a:r>
            <a:r>
              <a:rPr lang="en-US" altLang="zh-CN" sz="2800" dirty="0"/>
              <a:t>)</a:t>
            </a:r>
            <a:r>
              <a:rPr lang="zh-CN" altLang="en-US" sz="2800" dirty="0"/>
              <a:t>的主对角线，右上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6DB1C9F-963B-455E-B11E-C7B0DE49C475}"/>
              </a:ext>
            </a:extLst>
          </p:cNvPr>
          <p:cNvSpPr/>
          <p:nvPr/>
        </p:nvSpPr>
        <p:spPr>
          <a:xfrm>
            <a:off x="1063853" y="5839584"/>
            <a:ext cx="6019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至左下的两个元素称为它的副对角线</a:t>
            </a:r>
            <a:r>
              <a:rPr lang="en-US" altLang="zh-CN" sz="2800" dirty="0"/>
              <a:t>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93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972E9BC-E37B-4E8C-8934-FE0A04E53AC7}"/>
              </a:ext>
            </a:extLst>
          </p:cNvPr>
          <p:cNvSpPr/>
          <p:nvPr/>
        </p:nvSpPr>
        <p:spPr>
          <a:xfrm>
            <a:off x="845389" y="812597"/>
            <a:ext cx="10351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行列式的计算结果是一个数值，而矩阵则是一个数表，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因此两者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8AA989B-2BC3-4D2B-B6EB-D5E25AD4658B}"/>
              </a:ext>
            </a:extLst>
          </p:cNvPr>
          <p:cNvSpPr/>
          <p:nvPr/>
        </p:nvSpPr>
        <p:spPr>
          <a:xfrm>
            <a:off x="845389" y="1439335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是不同的两个数学对象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C5E7EDD-C349-4A1F-90D0-C4A265F916D0}"/>
              </a:ext>
            </a:extLst>
          </p:cNvPr>
          <p:cNvSpPr/>
          <p:nvPr/>
        </p:nvSpPr>
        <p:spPr>
          <a:xfrm>
            <a:off x="4612256" y="1439335"/>
            <a:ext cx="6423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在记号上，矩阵通常用一对圆括号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即小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59D714-7495-4925-92B9-AB0D1E80F074}"/>
              </a:ext>
            </a:extLst>
          </p:cNvPr>
          <p:cNvSpPr/>
          <p:nvPr/>
        </p:nvSpPr>
        <p:spPr>
          <a:xfrm>
            <a:off x="845389" y="2048820"/>
            <a:ext cx="9592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小括号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来表示，行列式通常用两竖来表示，两者不能混淆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926AB9-4F7A-4B65-95FD-855465C8BE09}"/>
              </a:ext>
            </a:extLst>
          </p:cNvPr>
          <p:cNvSpPr/>
          <p:nvPr/>
        </p:nvSpPr>
        <p:spPr>
          <a:xfrm>
            <a:off x="10133249" y="204882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一个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D8B423F-0C4E-41E8-92F8-13EB37779E9C}"/>
              </a:ext>
            </a:extLst>
          </p:cNvPr>
          <p:cNvGrpSpPr/>
          <p:nvPr/>
        </p:nvGrpSpPr>
        <p:grpSpPr>
          <a:xfrm>
            <a:off x="851226" y="2658305"/>
            <a:ext cx="10413073" cy="523220"/>
            <a:chOff x="851226" y="2278739"/>
            <a:chExt cx="10413073" cy="52322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0C6DD8F-97C7-47EE-9616-FD7FE8478D69}"/>
                </a:ext>
              </a:extLst>
            </p:cNvPr>
            <p:cNvSpPr/>
            <p:nvPr/>
          </p:nvSpPr>
          <p:spPr>
            <a:xfrm>
              <a:off x="851226" y="2278739"/>
              <a:ext cx="96487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方阵 </a:t>
              </a:r>
              <a:r>
                <a:rPr lang="en-US" altLang="zh-CN" sz="2800" i="1" dirty="0"/>
                <a:t>A </a:t>
              </a:r>
              <a:r>
                <a:rPr lang="zh-CN" altLang="en-US" sz="2800" dirty="0"/>
                <a:t>的行列式既可以用 </a:t>
              </a:r>
              <a:r>
                <a:rPr lang="en-US" altLang="zh-CN" sz="2800" dirty="0"/>
                <a:t>|</a:t>
              </a:r>
              <a:r>
                <a:rPr lang="en-US" altLang="zh-CN" sz="2800" i="1" dirty="0"/>
                <a:t>A</a:t>
              </a:r>
              <a:r>
                <a:rPr lang="en-US" altLang="zh-CN" sz="2800" dirty="0"/>
                <a:t>| </a:t>
              </a:r>
              <a:r>
                <a:rPr lang="zh-CN" altLang="en-US" sz="2800" dirty="0"/>
                <a:t>表示，也可以用 </a:t>
              </a:r>
              <a:r>
                <a:rPr lang="en-US" altLang="zh-CN" sz="2800" dirty="0"/>
                <a:t>det(</a:t>
              </a:r>
              <a:r>
                <a:rPr lang="en-US" altLang="zh-CN" sz="2800" i="1" dirty="0"/>
                <a:t>A</a:t>
              </a:r>
              <a:r>
                <a:rPr lang="en-US" altLang="zh-CN" sz="2800" dirty="0"/>
                <a:t>) </a:t>
              </a:r>
              <a:r>
                <a:rPr lang="zh-CN" altLang="en-US" sz="2800" dirty="0"/>
                <a:t>来表示，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8930305-191C-45DD-9D12-5209A4AFCA34}"/>
                </a:ext>
              </a:extLst>
            </p:cNvPr>
            <p:cNvSpPr/>
            <p:nvPr/>
          </p:nvSpPr>
          <p:spPr>
            <a:xfrm>
              <a:off x="10271720" y="2278739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这里 </a:t>
              </a: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BDBC30EF-27EF-4656-B3F4-992E102F5376}"/>
              </a:ext>
            </a:extLst>
          </p:cNvPr>
          <p:cNvSpPr/>
          <p:nvPr/>
        </p:nvSpPr>
        <p:spPr>
          <a:xfrm>
            <a:off x="910448" y="3251555"/>
            <a:ext cx="6373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det</a:t>
            </a:r>
            <a:r>
              <a:rPr lang="zh-CN" altLang="en-US" sz="2800" dirty="0"/>
              <a:t>是英语</a:t>
            </a:r>
            <a:r>
              <a:rPr lang="en-US" altLang="zh-CN" sz="2800" dirty="0"/>
              <a:t>determinant</a:t>
            </a:r>
            <a:r>
              <a:rPr lang="zh-CN" altLang="en-US" sz="2800" dirty="0"/>
              <a:t>（行列式）的缩写</a:t>
            </a:r>
            <a:r>
              <a:rPr lang="en-US" altLang="zh-CN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0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1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884CA90-F3E4-4FE6-86DA-3CF457568F69}"/>
              </a:ext>
            </a:extLst>
          </p:cNvPr>
          <p:cNvSpPr/>
          <p:nvPr/>
        </p:nvSpPr>
        <p:spPr>
          <a:xfrm>
            <a:off x="998147" y="656410"/>
            <a:ext cx="726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cs typeface="Levenim MT" panose="02010502060101010101" pitchFamily="2" charset="-79"/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Levenim MT" panose="02010502060101010101" pitchFamily="2" charset="-79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7168E83-8FFA-4606-910C-EA67CAABF21D}"/>
              </a:ext>
            </a:extLst>
          </p:cNvPr>
          <p:cNvSpPr/>
          <p:nvPr/>
        </p:nvSpPr>
        <p:spPr>
          <a:xfrm>
            <a:off x="1724628" y="656410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计算</a:t>
            </a:r>
            <a:r>
              <a:rPr lang="en-US" altLang="zh-CN" sz="2800" dirty="0"/>
              <a:t>2</a:t>
            </a:r>
            <a:r>
              <a:rPr lang="zh-CN" altLang="en-US" sz="2800" dirty="0"/>
              <a:t>阶行列式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CEC283E-90F6-4DE1-9344-E6F4A9F4D139}"/>
              </a:ext>
            </a:extLst>
          </p:cNvPr>
          <p:cNvGrpSpPr/>
          <p:nvPr/>
        </p:nvGrpSpPr>
        <p:grpSpPr>
          <a:xfrm>
            <a:off x="3559204" y="1544788"/>
            <a:ext cx="4996761" cy="1016000"/>
            <a:chOff x="3559204" y="1544788"/>
            <a:chExt cx="4996761" cy="1016000"/>
          </a:xfrm>
        </p:grpSpPr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7C740D7D-92C9-4394-A8E2-B55AC3CD8F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7852399"/>
                </p:ext>
              </p:extLst>
            </p:nvPr>
          </p:nvGraphicFramePr>
          <p:xfrm>
            <a:off x="3559204" y="1544788"/>
            <a:ext cx="17272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34" name="Equation" r:id="rId3" imgW="1726920" imgH="1015920" progId="Equation.DSMT4">
                    <p:embed/>
                  </p:oleObj>
                </mc:Choice>
                <mc:Fallback>
                  <p:oleObj name="Equation" r:id="rId3" imgW="1726920" imgH="101592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F279CE63-7886-49F2-BF63-D03C9ACF54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9204" y="1544788"/>
                          <a:ext cx="1727200" cy="101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0737C2D-5CB5-4C02-B28C-283095E0496E}"/>
                </a:ext>
              </a:extLst>
            </p:cNvPr>
            <p:cNvSpPr/>
            <p:nvPr/>
          </p:nvSpPr>
          <p:spPr>
            <a:xfrm>
              <a:off x="5669316" y="179117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以及</a:t>
              </a:r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1AA83276-FCC9-475E-9C7E-F0D4F96C38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40663"/>
                </p:ext>
              </p:extLst>
            </p:nvPr>
          </p:nvGraphicFramePr>
          <p:xfrm>
            <a:off x="6803365" y="1544788"/>
            <a:ext cx="17526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35" name="Equation" r:id="rId5" imgW="1752480" imgH="1015920" progId="Equation.DSMT4">
                    <p:embed/>
                  </p:oleObj>
                </mc:Choice>
                <mc:Fallback>
                  <p:oleObj name="Equation" r:id="rId5" imgW="1752480" imgH="101592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EDD0F285-288D-4C0D-AC03-5C976664346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3365" y="1544788"/>
                          <a:ext cx="1752600" cy="101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146D33FE-2B2E-4F5D-B910-157D19D24C36}"/>
              </a:ext>
            </a:extLst>
          </p:cNvPr>
          <p:cNvSpPr/>
          <p:nvPr/>
        </p:nvSpPr>
        <p:spPr>
          <a:xfrm>
            <a:off x="1724628" y="290578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的值</a:t>
            </a:r>
            <a:r>
              <a:rPr lang="en-US" altLang="zh-CN" sz="2800" dirty="0"/>
              <a:t>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7AA21C1-ADD1-4AC5-B954-91BCBBFB870A}"/>
              </a:ext>
            </a:extLst>
          </p:cNvPr>
          <p:cNvSpPr/>
          <p:nvPr/>
        </p:nvSpPr>
        <p:spPr>
          <a:xfrm>
            <a:off x="998147" y="385019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cs typeface="Levenim MT" panose="02010502060101010101" pitchFamily="2" charset="-79"/>
              </a:rPr>
              <a:t>解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9B1097F8-9846-4C38-B567-A2261BCB9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457271"/>
              </p:ext>
            </p:extLst>
          </p:nvPr>
        </p:nvGraphicFramePr>
        <p:xfrm>
          <a:off x="1724628" y="3655562"/>
          <a:ext cx="612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" name="Equation" r:id="rId7" imgW="6121080" imgH="1015920" progId="Equation.DSMT4">
                  <p:embed/>
                </p:oleObj>
              </mc:Choice>
              <mc:Fallback>
                <p:oleObj name="Equation" r:id="rId7" imgW="6121080" imgH="101592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A3A6FD49-32BD-405C-8572-4A80EB0D6C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628" y="3655562"/>
                        <a:ext cx="61214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583384E2-6262-4A2A-A874-1A8047508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582826"/>
              </p:ext>
            </p:extLst>
          </p:nvPr>
        </p:nvGraphicFramePr>
        <p:xfrm>
          <a:off x="1724628" y="5154462"/>
          <a:ext cx="673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7" name="Equation" r:id="rId9" imgW="6730920" imgH="1015920" progId="Equation.DSMT4">
                  <p:embed/>
                </p:oleObj>
              </mc:Choice>
              <mc:Fallback>
                <p:oleObj name="Equation" r:id="rId9" imgW="6730920" imgH="101592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7D5DE45A-EF3B-49E4-B37C-193615A8A9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628" y="5154462"/>
                        <a:ext cx="67310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8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95C4550-AF23-43DD-AEEC-85811B4EAAEB}"/>
              </a:ext>
            </a:extLst>
          </p:cNvPr>
          <p:cNvSpPr/>
          <p:nvPr/>
        </p:nvSpPr>
        <p:spPr>
          <a:xfrm>
            <a:off x="1794934" y="1903184"/>
            <a:ext cx="955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线性这个词在学习微分是已经提起过，中学数学中的一元一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37E6F86-E35F-4239-9A40-2E12D5257B4E}"/>
              </a:ext>
            </a:extLst>
          </p:cNvPr>
          <p:cNvSpPr/>
          <p:nvPr/>
        </p:nvSpPr>
        <p:spPr>
          <a:xfrm>
            <a:off x="1100667" y="2355551"/>
            <a:ext cx="10058400" cy="573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次方程、二元一次方程就是“线性方程”，一次就是线性</a:t>
            </a:r>
            <a:r>
              <a:rPr lang="en-US" altLang="zh-CN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endParaRPr lang="zh-CN" altLang="zh-CN" sz="2800" b="1" dirty="0">
              <a:solidFill>
                <a:srgbClr val="4472C4">
                  <a:lumMod val="75000"/>
                </a:srgb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FDAC90A-7592-4183-8C04-69831AFC38C7}"/>
              </a:ext>
            </a:extLst>
          </p:cNvPr>
          <p:cNvSpPr/>
          <p:nvPr/>
        </p:nvSpPr>
        <p:spPr>
          <a:xfrm>
            <a:off x="1794934" y="2970584"/>
            <a:ext cx="9939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从宏观上讲，函数与方程是两个数学研究的重要主题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前面的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94111D-BF02-4380-B3F9-C7218FD2623A}"/>
              </a:ext>
            </a:extLst>
          </p:cNvPr>
          <p:cNvSpPr/>
          <p:nvPr/>
        </p:nvSpPr>
        <p:spPr>
          <a:xfrm>
            <a:off x="1100667" y="3545438"/>
            <a:ext cx="10481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微积分涉及的主题是函数，现在我们来讨论方程组，最简单的方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A90214-89AA-4C38-AC43-535E85AF2B5A}"/>
              </a:ext>
            </a:extLst>
          </p:cNvPr>
          <p:cNvSpPr/>
          <p:nvPr/>
        </p:nvSpPr>
        <p:spPr>
          <a:xfrm>
            <a:off x="1100667" y="4120292"/>
            <a:ext cx="8602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程组——线性方程组及与之相关的矩阵和行列式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748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C151FEF-A4AF-4B02-8305-AD800ECA3D72}"/>
              </a:ext>
            </a:extLst>
          </p:cNvPr>
          <p:cNvGrpSpPr/>
          <p:nvPr/>
        </p:nvGrpSpPr>
        <p:grpSpPr>
          <a:xfrm>
            <a:off x="1137761" y="949707"/>
            <a:ext cx="9992466" cy="523220"/>
            <a:chOff x="1137761" y="949707"/>
            <a:chExt cx="9992466" cy="52322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3E2BD6B-5425-4006-BF23-58FB3307A0A2}"/>
                </a:ext>
              </a:extLst>
            </p:cNvPr>
            <p:cNvSpPr/>
            <p:nvPr/>
          </p:nvSpPr>
          <p:spPr>
            <a:xfrm>
              <a:off x="1137761" y="949707"/>
              <a:ext cx="59298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同样，一个</a:t>
              </a:r>
              <a:r>
                <a:rPr lang="en-US" altLang="zh-CN" sz="2800" dirty="0"/>
                <a:t>3</a:t>
              </a:r>
              <a:r>
                <a:rPr lang="zh-CN" altLang="en-US" sz="2800" dirty="0"/>
                <a:t>阶行列式或一个</a:t>
              </a:r>
              <a:r>
                <a:rPr lang="en-US" altLang="zh-CN" sz="2800" dirty="0"/>
                <a:t>3</a:t>
              </a:r>
              <a:r>
                <a:rPr lang="zh-CN" altLang="en-US" sz="2800" dirty="0"/>
                <a:t>阶方阵</a:t>
              </a:r>
            </a:p>
          </p:txBody>
        </p:sp>
        <p:graphicFrame>
          <p:nvGraphicFramePr>
            <p:cNvPr id="3" name="对象 2">
              <a:extLst>
                <a:ext uri="{FF2B5EF4-FFF2-40B4-BE49-F238E27FC236}">
                  <a16:creationId xmlns:a16="http://schemas.microsoft.com/office/drawing/2014/main" id="{BF8F01C9-1A50-41AA-904A-8D122C067A8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6567940"/>
                </p:ext>
              </p:extLst>
            </p:nvPr>
          </p:nvGraphicFramePr>
          <p:xfrm>
            <a:off x="6920752" y="1003027"/>
            <a:ext cx="15113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0" name="Equation" r:id="rId3" imgW="1511280" imgH="469800" progId="Equation.DSMT4">
                    <p:embed/>
                  </p:oleObj>
                </mc:Choice>
                <mc:Fallback>
                  <p:oleObj name="Equation" r:id="rId3" imgW="1511280" imgH="46980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F97D7FD2-DF92-4798-8A7B-06FCC08F222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0752" y="1003027"/>
                          <a:ext cx="15113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C231948-B6B4-4D6E-A283-3D6ADF045FF2}"/>
                </a:ext>
              </a:extLst>
            </p:cNvPr>
            <p:cNvSpPr/>
            <p:nvPr/>
          </p:nvSpPr>
          <p:spPr>
            <a:xfrm>
              <a:off x="8432052" y="949707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的行列式定义为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2997C48-7939-49E9-A119-78AA6AF6EB83}"/>
              </a:ext>
            </a:extLst>
          </p:cNvPr>
          <p:cNvGrpSpPr/>
          <p:nvPr/>
        </p:nvGrpSpPr>
        <p:grpSpPr>
          <a:xfrm>
            <a:off x="1238250" y="1611313"/>
            <a:ext cx="10068704" cy="1346200"/>
            <a:chOff x="1238250" y="1611313"/>
            <a:chExt cx="10068704" cy="1346200"/>
          </a:xfrm>
        </p:grpSpPr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E3FD777F-25EF-4E92-922D-7090B5D6DE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5990016"/>
                </p:ext>
              </p:extLst>
            </p:nvPr>
          </p:nvGraphicFramePr>
          <p:xfrm>
            <a:off x="1238250" y="1611313"/>
            <a:ext cx="2425700" cy="1346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1" name="Equation" r:id="rId5" imgW="2425680" imgH="1346040" progId="Equation.DSMT4">
                    <p:embed/>
                  </p:oleObj>
                </mc:Choice>
                <mc:Fallback>
                  <p:oleObj name="Equation" r:id="rId5" imgW="2425680" imgH="134604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B03CB154-7110-404E-85B4-031987FC0E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8250" y="1611313"/>
                          <a:ext cx="2425700" cy="1346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850D011B-7CED-4E47-A124-D7371A65BB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5703703"/>
                </p:ext>
              </p:extLst>
            </p:nvPr>
          </p:nvGraphicFramePr>
          <p:xfrm>
            <a:off x="3686954" y="2093913"/>
            <a:ext cx="7620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2" name="Equation" r:id="rId7" imgW="7619760" imgH="380880" progId="Equation.DSMT4">
                    <p:embed/>
                  </p:oleObj>
                </mc:Choice>
                <mc:Fallback>
                  <p:oleObj name="Equation" r:id="rId7" imgW="7619760" imgH="380880" progId="Equation.DSMT4">
                    <p:embed/>
                    <p:pic>
                      <p:nvPicPr>
                        <p:cNvPr id="11" name="对象 10">
                          <a:extLst>
                            <a:ext uri="{FF2B5EF4-FFF2-40B4-BE49-F238E27FC236}">
                              <a16:creationId xmlns:a16="http://schemas.microsoft.com/office/drawing/2014/main" id="{C0FB01AA-439D-4BE0-91BD-C436CC78379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6954" y="2093913"/>
                          <a:ext cx="76200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69244CA-2CE1-42CD-AD7A-29172DB16DD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0985" y="3086015"/>
            <a:ext cx="7162555" cy="32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4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565AE116-A15C-471C-BE1B-C80E1E068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98701"/>
              </p:ext>
            </p:extLst>
          </p:nvPr>
        </p:nvGraphicFramePr>
        <p:xfrm>
          <a:off x="1238135" y="1029242"/>
          <a:ext cx="23241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0" name="Equation" r:id="rId3" imgW="2323800" imgH="1346040" progId="Equation.DSMT4">
                  <p:embed/>
                </p:oleObj>
              </mc:Choice>
              <mc:Fallback>
                <p:oleObj name="Equation" r:id="rId3" imgW="2323800" imgH="134604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B03CB154-7110-404E-85B4-031987FC0E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135" y="1029242"/>
                        <a:ext cx="23241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0EEC9334-29A9-472C-B834-B24E6574B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85014"/>
              </p:ext>
            </p:extLst>
          </p:nvPr>
        </p:nvGraphicFramePr>
        <p:xfrm>
          <a:off x="3648017" y="1511842"/>
          <a:ext cx="7620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1" name="Equation" r:id="rId5" imgW="7619760" imgH="380880" progId="Equation.DSMT4">
                  <p:embed/>
                </p:oleObj>
              </mc:Choice>
              <mc:Fallback>
                <p:oleObj name="Equation" r:id="rId5" imgW="7619760" imgH="38088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C0FB01AA-439D-4BE0-91BD-C436CC7837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17" y="1511842"/>
                        <a:ext cx="7620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1964D2A7-BE27-4BB4-880A-4376E668E2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199" t="45070" r="11369" b="19013"/>
          <a:stretch/>
        </p:blipFill>
        <p:spPr>
          <a:xfrm>
            <a:off x="2252449" y="2755312"/>
            <a:ext cx="7989129" cy="35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44BDA9F-A0FC-42ED-BC70-448BF11893AA}"/>
              </a:ext>
            </a:extLst>
          </p:cNvPr>
          <p:cNvSpPr/>
          <p:nvPr/>
        </p:nvSpPr>
        <p:spPr>
          <a:xfrm>
            <a:off x="1126171" y="84619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</a:rPr>
              <a:t>7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92F9A11-00E8-4868-A80D-5FA7E90B310C}"/>
              </a:ext>
            </a:extLst>
          </p:cNvPr>
          <p:cNvGrpSpPr/>
          <p:nvPr/>
        </p:nvGrpSpPr>
        <p:grpSpPr>
          <a:xfrm>
            <a:off x="1910459" y="489274"/>
            <a:ext cx="4863980" cy="1346200"/>
            <a:chOff x="1910459" y="489274"/>
            <a:chExt cx="4863980" cy="13462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0FD08C9-929F-4B98-BE5A-B0D71879FFDF}"/>
                </a:ext>
              </a:extLst>
            </p:cNvPr>
            <p:cNvSpPr/>
            <p:nvPr/>
          </p:nvSpPr>
          <p:spPr>
            <a:xfrm>
              <a:off x="1910459" y="846190"/>
              <a:ext cx="1710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求行列式 </a:t>
              </a:r>
            </a:p>
          </p:txBody>
        </p:sp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BCB72315-E768-4652-BBB0-E0AB4401EF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8879925"/>
                </p:ext>
              </p:extLst>
            </p:nvPr>
          </p:nvGraphicFramePr>
          <p:xfrm>
            <a:off x="3483160" y="489274"/>
            <a:ext cx="2298700" cy="1346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81" name="Equation" r:id="rId3" imgW="2298600" imgH="1346040" progId="Equation.DSMT4">
                    <p:embed/>
                  </p:oleObj>
                </mc:Choice>
                <mc:Fallback>
                  <p:oleObj name="Equation" r:id="rId3" imgW="2298600" imgH="134604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33D09A14-4166-47C3-8EC9-F1872EEA97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3160" y="489274"/>
                          <a:ext cx="2298700" cy="1346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60C7B40-0065-4740-98D3-ECBB35535EEF}"/>
                </a:ext>
              </a:extLst>
            </p:cNvPr>
            <p:cNvSpPr/>
            <p:nvPr/>
          </p:nvSpPr>
          <p:spPr>
            <a:xfrm>
              <a:off x="5781860" y="846190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的值</a:t>
              </a:r>
              <a:r>
                <a:rPr lang="en-US" altLang="zh-CN" sz="2800" dirty="0"/>
                <a:t>.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ED1C53D8-8968-4E36-892B-DBE04ED744EF}"/>
              </a:ext>
            </a:extLst>
          </p:cNvPr>
          <p:cNvSpPr/>
          <p:nvPr/>
        </p:nvSpPr>
        <p:spPr>
          <a:xfrm>
            <a:off x="1126171" y="201938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解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22DEC91-F44F-45A3-8705-016CF16D9E63}"/>
              </a:ext>
            </a:extLst>
          </p:cNvPr>
          <p:cNvSpPr/>
          <p:nvPr/>
        </p:nvSpPr>
        <p:spPr>
          <a:xfrm>
            <a:off x="1939214" y="201938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由定义，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104B5CFB-12C9-4133-8E20-B25EC4CBE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24726"/>
              </p:ext>
            </p:extLst>
          </p:nvPr>
        </p:nvGraphicFramePr>
        <p:xfrm>
          <a:off x="2586012" y="3010929"/>
          <a:ext cx="793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2" name="Equation" r:id="rId5" imgW="7912080" imgH="380880" progId="Equation.DSMT4">
                  <p:embed/>
                </p:oleObj>
              </mc:Choice>
              <mc:Fallback>
                <p:oleObj name="Equation" r:id="rId5" imgW="7912080" imgH="38088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62C011C2-455D-4143-B861-ABA74B9AD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12" y="3010929"/>
                        <a:ext cx="7937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3364A3E4-51E0-4222-A1AD-629CA59D0E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426210"/>
              </p:ext>
            </p:extLst>
          </p:nvPr>
        </p:nvGraphicFramePr>
        <p:xfrm>
          <a:off x="2893421" y="3702408"/>
          <a:ext cx="1333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3" name="Equation" r:id="rId7" imgW="1333440" imgH="380880" progId="Equation.DSMT4">
                  <p:embed/>
                </p:oleObj>
              </mc:Choice>
              <mc:Fallback>
                <p:oleObj name="Equation" r:id="rId7" imgW="1333440" imgH="38088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D9F734D7-9AC6-4E15-A28E-EAAA42B491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421" y="3702408"/>
                        <a:ext cx="1333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48E3C8A3-DE04-40CE-85B7-0932DB5AF4EE}"/>
              </a:ext>
            </a:extLst>
          </p:cNvPr>
          <p:cNvSpPr/>
          <p:nvPr/>
        </p:nvSpPr>
        <p:spPr>
          <a:xfrm>
            <a:off x="1939214" y="4792800"/>
            <a:ext cx="6817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我们称 </a:t>
            </a:r>
            <a:r>
              <a:rPr lang="en-US" altLang="zh-CN" sz="2800" i="1" dirty="0"/>
              <a:t>D </a:t>
            </a:r>
            <a:r>
              <a:rPr lang="zh-CN" altLang="en-US" sz="2800" dirty="0"/>
              <a:t>这样的行列式为上三角形行列式</a:t>
            </a:r>
            <a:r>
              <a:rPr lang="en-US" altLang="zh-CN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71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0CCBA6A-5F7C-4C55-A005-CBF648AE4375}"/>
              </a:ext>
            </a:extLst>
          </p:cNvPr>
          <p:cNvSpPr/>
          <p:nvPr/>
        </p:nvSpPr>
        <p:spPr>
          <a:xfrm>
            <a:off x="1320710" y="3985801"/>
            <a:ext cx="10152422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我们称除主对角线外，其他元素都为</a:t>
            </a:r>
            <a:r>
              <a:rPr lang="en-US" altLang="zh-CN" sz="2800" dirty="0">
                <a:latin typeface="+mn-ea"/>
                <a:cs typeface="Levenim MT" panose="02010502060101010101" pitchFamily="2" charset="-79"/>
              </a:rPr>
              <a:t>0</a:t>
            </a: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的行列式为对角形行列式</a:t>
            </a:r>
            <a:r>
              <a:rPr lang="en-US" altLang="zh-CN" sz="2800" dirty="0">
                <a:latin typeface="+mn-ea"/>
                <a:cs typeface="Levenim MT" panose="02010502060101010101" pitchFamily="2" charset="-79"/>
              </a:rPr>
              <a:t>.</a:t>
            </a:r>
            <a:endParaRPr lang="zh-CN" altLang="en-US" sz="2800" dirty="0">
              <a:latin typeface="+mn-ea"/>
              <a:cs typeface="Levenim MT" panose="02010502060101010101" pitchFamily="2" charset="-79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91C97F60-0161-4413-A067-D524EE8094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747788"/>
              </p:ext>
            </p:extLst>
          </p:nvPr>
        </p:nvGraphicFramePr>
        <p:xfrm>
          <a:off x="4984750" y="1933557"/>
          <a:ext cx="22225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Equation" r:id="rId3" imgW="2222280" imgH="1549080" progId="Equation.DSMT4">
                  <p:embed/>
                </p:oleObj>
              </mc:Choice>
              <mc:Fallback>
                <p:oleObj name="Equation" r:id="rId3" imgW="2222280" imgH="154908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3959482D-F7DD-4E15-B751-769FC5E27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1933557"/>
                        <a:ext cx="2222500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189957D8-6655-4C04-BD80-CD8446020EBA}"/>
              </a:ext>
            </a:extLst>
          </p:cNvPr>
          <p:cNvSpPr/>
          <p:nvPr/>
        </p:nvSpPr>
        <p:spPr>
          <a:xfrm>
            <a:off x="1320710" y="111452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特别地， </a:t>
            </a:r>
          </a:p>
        </p:txBody>
      </p:sp>
    </p:spTree>
    <p:extLst>
      <p:ext uri="{BB962C8B-B14F-4D97-AF65-F5344CB8AC3E}">
        <p14:creationId xmlns:p14="http://schemas.microsoft.com/office/powerpoint/2010/main" val="9562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44B124F-8B10-4B82-AA62-1EAD731F4667}"/>
              </a:ext>
            </a:extLst>
          </p:cNvPr>
          <p:cNvSpPr/>
          <p:nvPr/>
        </p:nvSpPr>
        <p:spPr>
          <a:xfrm>
            <a:off x="1384964" y="1260259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</a:rPr>
              <a:t>8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AD1BD9D-1764-413F-8ADA-A4546FA2DEC6}"/>
              </a:ext>
            </a:extLst>
          </p:cNvPr>
          <p:cNvGrpSpPr/>
          <p:nvPr/>
        </p:nvGrpSpPr>
        <p:grpSpPr>
          <a:xfrm>
            <a:off x="2338032" y="893168"/>
            <a:ext cx="5216544" cy="1346200"/>
            <a:chOff x="2338032" y="444594"/>
            <a:chExt cx="5216544" cy="13462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409C519-7CDE-4759-8912-36BFCB1F3A83}"/>
                </a:ext>
              </a:extLst>
            </p:cNvPr>
            <p:cNvSpPr/>
            <p:nvPr/>
          </p:nvSpPr>
          <p:spPr>
            <a:xfrm>
              <a:off x="2338032" y="811685"/>
              <a:ext cx="22493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求</a:t>
              </a:r>
              <a:r>
                <a:rPr lang="en-US" altLang="zh-CN" sz="2800" dirty="0"/>
                <a:t>3</a:t>
              </a:r>
              <a:r>
                <a:rPr lang="zh-CN" altLang="en-US" sz="2800" dirty="0"/>
                <a:t>阶行列式 </a:t>
              </a:r>
            </a:p>
          </p:txBody>
        </p:sp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490D710D-53F9-439B-B6D4-957974A097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2067124"/>
                </p:ext>
              </p:extLst>
            </p:nvPr>
          </p:nvGraphicFramePr>
          <p:xfrm>
            <a:off x="4428397" y="444594"/>
            <a:ext cx="2133600" cy="1346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51" name="Equation" r:id="rId3" imgW="2133360" imgH="1346040" progId="Equation.DSMT4">
                    <p:embed/>
                  </p:oleObj>
                </mc:Choice>
                <mc:Fallback>
                  <p:oleObj name="Equation" r:id="rId3" imgW="2133360" imgH="134604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5EACBC45-1EDE-4190-8517-4E49571E738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8397" y="444594"/>
                          <a:ext cx="2133600" cy="1346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754AD9B-4E49-4EB3-8177-A4D1A99C55F9}"/>
                </a:ext>
              </a:extLst>
            </p:cNvPr>
            <p:cNvSpPr/>
            <p:nvPr/>
          </p:nvSpPr>
          <p:spPr>
            <a:xfrm>
              <a:off x="6561997" y="811685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的值</a:t>
              </a:r>
              <a:r>
                <a:rPr lang="en-US" altLang="zh-CN" sz="2800" dirty="0"/>
                <a:t>.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05AD001-74DE-4319-839D-BDE991D6E21A}"/>
              </a:ext>
            </a:extLst>
          </p:cNvPr>
          <p:cNvSpPr/>
          <p:nvPr/>
        </p:nvSpPr>
        <p:spPr>
          <a:xfrm>
            <a:off x="1384963" y="2620357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解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E6EE781-132A-4638-B181-B3E274F66523}"/>
              </a:ext>
            </a:extLst>
          </p:cNvPr>
          <p:cNvSpPr/>
          <p:nvPr/>
        </p:nvSpPr>
        <p:spPr>
          <a:xfrm>
            <a:off x="2338032" y="2620357"/>
            <a:ext cx="206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根据定义， </a:t>
            </a:r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9C4EF9D0-E8AB-4221-8CE3-7123D5D95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078173"/>
              </p:ext>
            </p:extLst>
          </p:nvPr>
        </p:nvGraphicFramePr>
        <p:xfrm>
          <a:off x="1384963" y="3680724"/>
          <a:ext cx="5270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2" name="Equation" r:id="rId5" imgW="5270400" imgH="393480" progId="Equation.DSMT4">
                  <p:embed/>
                </p:oleObj>
              </mc:Choice>
              <mc:Fallback>
                <p:oleObj name="Equation" r:id="rId5" imgW="5270400" imgH="39348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60CA337D-74FC-4D70-B9A8-45786D91D8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963" y="3680724"/>
                        <a:ext cx="52705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659664FA-176A-4E07-9FDA-AAB3EBB6B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551158"/>
              </p:ext>
            </p:extLst>
          </p:nvPr>
        </p:nvGraphicFramePr>
        <p:xfrm>
          <a:off x="6655463" y="3680724"/>
          <a:ext cx="4651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3" name="Equation" r:id="rId7" imgW="4647960" imgH="393480" progId="Equation.DSMT4">
                  <p:embed/>
                </p:oleObj>
              </mc:Choice>
              <mc:Fallback>
                <p:oleObj name="Equation" r:id="rId7" imgW="4647960" imgH="39348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40B7152A-3AB4-43DD-AADB-47E41426F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463" y="3680724"/>
                        <a:ext cx="46513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BEC78B4A-3ED0-402C-BD23-641BA0B06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624253"/>
              </p:ext>
            </p:extLst>
          </p:nvPr>
        </p:nvGraphicFramePr>
        <p:xfrm>
          <a:off x="1751100" y="4426183"/>
          <a:ext cx="199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4" name="Equation" r:id="rId9" imgW="1993680" imgH="317160" progId="Equation.DSMT4">
                  <p:embed/>
                </p:oleObj>
              </mc:Choice>
              <mc:Fallback>
                <p:oleObj name="Equation" r:id="rId9" imgW="1993680" imgH="31716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AF4C43F1-C3F7-4473-B4CE-960BE2DB64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100" y="4426183"/>
                        <a:ext cx="1993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85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98269" y="1148897"/>
            <a:ext cx="11097491" cy="374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第四讲</a:t>
            </a:r>
            <a:br>
              <a:rPr lang="en-US" altLang="zh-CN" dirty="0"/>
            </a:br>
            <a:r>
              <a:rPr lang="en-US" altLang="zh-CN" dirty="0"/>
              <a:t>         </a:t>
            </a:r>
            <a:r>
              <a:rPr lang="zh-CN" altLang="en-US" dirty="0"/>
              <a:t>行列式的基本性质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1473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EA06CB7-A32C-4333-8065-D11EB2C870B0}"/>
              </a:ext>
            </a:extLst>
          </p:cNvPr>
          <p:cNvSpPr/>
          <p:nvPr/>
        </p:nvSpPr>
        <p:spPr>
          <a:xfrm>
            <a:off x="805909" y="850042"/>
            <a:ext cx="3817071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81000"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2.</a:t>
            </a:r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行列式的基本性质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77AB74-2D83-4951-9649-D1E313321775}"/>
              </a:ext>
            </a:extLst>
          </p:cNvPr>
          <p:cNvSpPr/>
          <p:nvPr/>
        </p:nvSpPr>
        <p:spPr>
          <a:xfrm>
            <a:off x="1132936" y="1770879"/>
            <a:ext cx="10547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虽然我们可以直接应用行列式的定义来计算行列式的值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，但是当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3E6559A-FD03-4168-AF39-4CB7DE3ACF36}"/>
              </a:ext>
            </a:extLst>
          </p:cNvPr>
          <p:cNvSpPr/>
          <p:nvPr/>
        </p:nvSpPr>
        <p:spPr>
          <a:xfrm>
            <a:off x="1132936" y="2353733"/>
            <a:ext cx="10547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行列式中每行每列的元素都很复杂，或者在以后的高阶行列式的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1EF754D-8FE5-4787-BA60-05A43DBD863C}"/>
              </a:ext>
            </a:extLst>
          </p:cNvPr>
          <p:cNvSpPr/>
          <p:nvPr/>
        </p:nvSpPr>
        <p:spPr>
          <a:xfrm>
            <a:off x="1132936" y="2951947"/>
            <a:ext cx="10167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计算中，由于按定义来计算的工作量非常大，因此我们就需要研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074F355-59A3-4C2B-95DA-7DEB1BDACF8F}"/>
              </a:ext>
            </a:extLst>
          </p:cNvPr>
          <p:cNvSpPr/>
          <p:nvPr/>
        </p:nvSpPr>
        <p:spPr>
          <a:xfrm>
            <a:off x="1132936" y="3550161"/>
            <a:ext cx="7873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研究行列式的性质，寻找计算行列式的简单方法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CCBADA-860A-49E2-9171-442B09D119ED}"/>
              </a:ext>
            </a:extLst>
          </p:cNvPr>
          <p:cNvSpPr/>
          <p:nvPr/>
        </p:nvSpPr>
        <p:spPr>
          <a:xfrm>
            <a:off x="8721804" y="3550161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7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也许会对我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CCBFFBA-E104-4B57-B900-1D29AE1C1692}"/>
              </a:ext>
            </a:extLst>
          </p:cNvPr>
          <p:cNvSpPr/>
          <p:nvPr/>
        </p:nvSpPr>
        <p:spPr>
          <a:xfrm>
            <a:off x="1132936" y="4148375"/>
            <a:ext cx="10041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们有所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启发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如果我们能将一个行列式化为一个上三角行列式，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FE1CEE9-0D2E-4DC0-89E0-506B96F5C0A7}"/>
              </a:ext>
            </a:extLst>
          </p:cNvPr>
          <p:cNvSpPr/>
          <p:nvPr/>
        </p:nvSpPr>
        <p:spPr>
          <a:xfrm>
            <a:off x="1132936" y="4746589"/>
            <a:ext cx="8908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那么该行列式的值就是它的主对角线的元素的乘积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276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401274-1FF8-4F95-9671-CF491C84CA11}"/>
              </a:ext>
            </a:extLst>
          </p:cNvPr>
          <p:cNvSpPr/>
          <p:nvPr/>
        </p:nvSpPr>
        <p:spPr>
          <a:xfrm>
            <a:off x="987245" y="828938"/>
            <a:ext cx="7087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将一个行列式 </a:t>
            </a:r>
            <a:r>
              <a:rPr lang="en-US" altLang="zh-CN" sz="2800" i="1" dirty="0"/>
              <a:t>D</a:t>
            </a:r>
            <a:r>
              <a:rPr lang="zh-CN" altLang="en-US" sz="2800" dirty="0"/>
              <a:t> 的行变成列所得的行列式，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61ED274-7A4F-4662-8989-F0CD84C4AE69}"/>
              </a:ext>
            </a:extLst>
          </p:cNvPr>
          <p:cNvSpPr/>
          <p:nvPr/>
        </p:nvSpPr>
        <p:spPr>
          <a:xfrm>
            <a:off x="7823537" y="82893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称为原行列式的转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89B6911-CAD1-43BA-8F1A-9E1C91E0EDA1}"/>
              </a:ext>
            </a:extLst>
          </p:cNvPr>
          <p:cNvGrpSpPr/>
          <p:nvPr/>
        </p:nvGrpSpPr>
        <p:grpSpPr>
          <a:xfrm>
            <a:off x="987245" y="1352158"/>
            <a:ext cx="2161217" cy="523220"/>
            <a:chOff x="987245" y="1352158"/>
            <a:chExt cx="2161217" cy="52322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8AB7B05-47E0-4BC8-82E2-482E644D29BC}"/>
                </a:ext>
              </a:extLst>
            </p:cNvPr>
            <p:cNvSpPr/>
            <p:nvPr/>
          </p:nvSpPr>
          <p:spPr>
            <a:xfrm>
              <a:off x="987245" y="1352158"/>
              <a:ext cx="1710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置行列式 </a:t>
              </a:r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48941A83-E64A-4B91-9DAF-FFE6B9F96C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221326"/>
                </p:ext>
              </p:extLst>
            </p:nvPr>
          </p:nvGraphicFramePr>
          <p:xfrm>
            <a:off x="2538862" y="1418178"/>
            <a:ext cx="6096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95" name="Equation" r:id="rId3" imgW="609480" imgH="457200" progId="Equation.DSMT4">
                    <p:embed/>
                  </p:oleObj>
                </mc:Choice>
                <mc:Fallback>
                  <p:oleObj name="Equation" r:id="rId3" imgW="609480" imgH="45720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882A7425-0BC5-4295-BE52-39A62E4512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8862" y="1418178"/>
                          <a:ext cx="6096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AECF92-C8E6-41AF-821E-7A226D142EF3}"/>
              </a:ext>
            </a:extLst>
          </p:cNvPr>
          <p:cNvGrpSpPr/>
          <p:nvPr/>
        </p:nvGrpSpPr>
        <p:grpSpPr>
          <a:xfrm>
            <a:off x="987245" y="1941398"/>
            <a:ext cx="10615348" cy="1549400"/>
            <a:chOff x="987245" y="1941398"/>
            <a:chExt cx="10615348" cy="15494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845EA16-6FE0-4FAD-8F38-D4658A96023C}"/>
                </a:ext>
              </a:extLst>
            </p:cNvPr>
            <p:cNvSpPr/>
            <p:nvPr/>
          </p:nvSpPr>
          <p:spPr>
            <a:xfrm>
              <a:off x="987245" y="2416305"/>
              <a:ext cx="14510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/>
                <a:t>例如</a:t>
              </a:r>
              <a:r>
                <a:rPr lang="en-US" altLang="zh-CN" sz="2800" dirty="0"/>
                <a:t>: </a:t>
              </a:r>
              <a:r>
                <a:rPr lang="zh-CN" altLang="en-US" sz="2800" dirty="0"/>
                <a:t>设</a:t>
              </a:r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8CE0F676-4541-4782-B18C-4444A6B452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5156126"/>
                </p:ext>
              </p:extLst>
            </p:nvPr>
          </p:nvGraphicFramePr>
          <p:xfrm>
            <a:off x="2438283" y="1941398"/>
            <a:ext cx="2336800" cy="154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96" name="Equation" r:id="rId5" imgW="2336760" imgH="1549080" progId="Equation.DSMT4">
                    <p:embed/>
                  </p:oleObj>
                </mc:Choice>
                <mc:Fallback>
                  <p:oleObj name="Equation" r:id="rId5" imgW="2336760" imgH="1549080" progId="Equation.DSMT4">
                    <p:embed/>
                    <p:pic>
                      <p:nvPicPr>
                        <p:cNvPr id="10" name="对象 9">
                          <a:extLst>
                            <a:ext uri="{FF2B5EF4-FFF2-40B4-BE49-F238E27FC236}">
                              <a16:creationId xmlns:a16="http://schemas.microsoft.com/office/drawing/2014/main" id="{B2BB2659-B021-4463-B180-3D80C4F7A1F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283" y="1941398"/>
                          <a:ext cx="2336800" cy="154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3EBAD3A-B2DD-4220-8C04-CF051A32B959}"/>
                </a:ext>
              </a:extLst>
            </p:cNvPr>
            <p:cNvSpPr/>
            <p:nvPr/>
          </p:nvSpPr>
          <p:spPr>
            <a:xfrm>
              <a:off x="4775083" y="2416305"/>
              <a:ext cx="68275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是一个</a:t>
              </a:r>
              <a:r>
                <a:rPr lang="en-US" altLang="zh-CN" sz="2800" dirty="0"/>
                <a:t>3</a:t>
              </a:r>
              <a:r>
                <a:rPr lang="zh-CN" altLang="en-US" sz="2800" dirty="0"/>
                <a:t>阶行列式，那么它的转置行列式为</a:t>
              </a:r>
            </a:p>
          </p:txBody>
        </p:sp>
      </p:grp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5FA8D289-C458-45D4-B484-D50713237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28024"/>
              </p:ext>
            </p:extLst>
          </p:nvPr>
        </p:nvGraphicFramePr>
        <p:xfrm>
          <a:off x="1187333" y="3556818"/>
          <a:ext cx="25019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7" name="Equation" r:id="rId7" imgW="2501640" imgH="1549080" progId="Equation.DSMT4">
                  <p:embed/>
                </p:oleObj>
              </mc:Choice>
              <mc:Fallback>
                <p:oleObj name="Equation" r:id="rId7" imgW="2501640" imgH="154908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1F6718D1-94AF-43DA-A5A0-3EFE36096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333" y="3556818"/>
                        <a:ext cx="2501900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id="{79EAAE6B-4645-49A2-B51F-E7A472943804}"/>
              </a:ext>
            </a:extLst>
          </p:cNvPr>
          <p:cNvGrpSpPr/>
          <p:nvPr/>
        </p:nvGrpSpPr>
        <p:grpSpPr>
          <a:xfrm>
            <a:off x="987245" y="5294313"/>
            <a:ext cx="10217510" cy="1016000"/>
            <a:chOff x="987245" y="5294313"/>
            <a:chExt cx="10217510" cy="10160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10E5807-E7D3-4E70-9D16-84A541993709}"/>
                </a:ext>
              </a:extLst>
            </p:cNvPr>
            <p:cNvSpPr/>
            <p:nvPr/>
          </p:nvSpPr>
          <p:spPr>
            <a:xfrm>
              <a:off x="987245" y="5505842"/>
              <a:ext cx="26084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如果</a:t>
              </a:r>
              <a:r>
                <a:rPr lang="en-US" altLang="zh-CN" sz="2800" dirty="0"/>
                <a:t>2</a:t>
              </a:r>
              <a:r>
                <a:rPr lang="zh-CN" altLang="en-US" sz="2800" dirty="0"/>
                <a:t>阶行列式 </a:t>
              </a:r>
            </a:p>
          </p:txBody>
        </p:sp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AFB39C6F-E96E-4BA8-9295-FF0F1B9ECF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2308804"/>
                </p:ext>
              </p:extLst>
            </p:nvPr>
          </p:nvGraphicFramePr>
          <p:xfrm>
            <a:off x="3490913" y="5294313"/>
            <a:ext cx="17653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98" name="Equation" r:id="rId9" imgW="1765080" imgH="1015920" progId="Equation.DSMT4">
                    <p:embed/>
                  </p:oleObj>
                </mc:Choice>
                <mc:Fallback>
                  <p:oleObj name="Equation" r:id="rId9" imgW="1765080" imgH="101592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E4BAC4BE-D1F6-4C5E-86A1-AF36CDA841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0913" y="5294313"/>
                          <a:ext cx="1765300" cy="101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E771F31-FECE-4AF6-8F41-C9E59C8DB792}"/>
                </a:ext>
              </a:extLst>
            </p:cNvPr>
            <p:cNvSpPr/>
            <p:nvPr/>
          </p:nvSpPr>
          <p:spPr>
            <a:xfrm>
              <a:off x="5256213" y="5505842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那么它的转置行列式就是</a:t>
              </a:r>
            </a:p>
          </p:txBody>
        </p:sp>
        <p:graphicFrame>
          <p:nvGraphicFramePr>
            <p:cNvPr id="13" name="对象 12">
              <a:extLst>
                <a:ext uri="{FF2B5EF4-FFF2-40B4-BE49-F238E27FC236}">
                  <a16:creationId xmlns:a16="http://schemas.microsoft.com/office/drawing/2014/main" id="{E36A35A1-37DE-479E-A5FC-104889A3E6F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9513523"/>
                </p:ext>
              </p:extLst>
            </p:nvPr>
          </p:nvGraphicFramePr>
          <p:xfrm>
            <a:off x="9312455" y="5294313"/>
            <a:ext cx="18923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99" name="Equation" r:id="rId11" imgW="1892160" imgH="1015920" progId="Equation.DSMT4">
                    <p:embed/>
                  </p:oleObj>
                </mc:Choice>
                <mc:Fallback>
                  <p:oleObj name="Equation" r:id="rId11" imgW="1892160" imgH="1015920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310911F8-DFEE-493C-B656-4D785E18A1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12455" y="5294313"/>
                          <a:ext cx="1892300" cy="101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61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28902EC-0CEF-4AD6-B11D-8F87D0373061}"/>
              </a:ext>
            </a:extLst>
          </p:cNvPr>
          <p:cNvSpPr/>
          <p:nvPr/>
        </p:nvSpPr>
        <p:spPr>
          <a:xfrm>
            <a:off x="833109" y="5439885"/>
            <a:ext cx="6462213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2800" dirty="0">
                <a:cs typeface="Levenim MT" panose="02010502060101010101" pitchFamily="2" charset="-79"/>
              </a:rPr>
              <a:t>用“列”替代，就得到相应于列的性质</a:t>
            </a:r>
            <a:r>
              <a:rPr lang="en-US" altLang="zh-CN" sz="2800" dirty="0">
                <a:cs typeface="Levenim MT" panose="02010502060101010101" pitchFamily="2" charset="-79"/>
              </a:rPr>
              <a:t>.</a:t>
            </a:r>
            <a:endParaRPr lang="zh-CN" altLang="en-US" sz="2800" dirty="0">
              <a:cs typeface="Levenim MT" panose="02010502060101010101" pitchFamily="2" charset="-79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8445A364-6AF7-406E-9113-4FCDD292B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670579"/>
              </p:ext>
            </p:extLst>
          </p:nvPr>
        </p:nvGraphicFramePr>
        <p:xfrm>
          <a:off x="8058910" y="304072"/>
          <a:ext cx="1485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4" name="Equation" r:id="rId3" imgW="1485720" imgH="406080" progId="Equation.DSMT4">
                  <p:embed/>
                </p:oleObj>
              </mc:Choice>
              <mc:Fallback>
                <p:oleObj name="Equation" r:id="rId3" imgW="1485720" imgH="40608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8445A364-6AF7-406E-9113-4FCDD292BF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910" y="304072"/>
                        <a:ext cx="1485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C6C71D23-235A-4D19-9360-7D03BB4D6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734602"/>
              </p:ext>
            </p:extLst>
          </p:nvPr>
        </p:nvGraphicFramePr>
        <p:xfrm>
          <a:off x="2261980" y="884132"/>
          <a:ext cx="6350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5" name="Equation" r:id="rId5" imgW="6349680" imgH="1015920" progId="Equation.DSMT4">
                  <p:embed/>
                </p:oleObj>
              </mc:Choice>
              <mc:Fallback>
                <p:oleObj name="Equation" r:id="rId5" imgW="6349680" imgH="101592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C6C71D23-235A-4D19-9360-7D03BB4D6C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980" y="884132"/>
                        <a:ext cx="63500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4F5C937C-1966-4F25-9D8B-E2030ECE7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58142"/>
              </p:ext>
            </p:extLst>
          </p:nvPr>
        </p:nvGraphicFramePr>
        <p:xfrm>
          <a:off x="2261980" y="1997135"/>
          <a:ext cx="4940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6" name="Equation" r:id="rId7" imgW="4940280" imgH="1015920" progId="Equation.DSMT4">
                  <p:embed/>
                </p:oleObj>
              </mc:Choice>
              <mc:Fallback>
                <p:oleObj name="Equation" r:id="rId7" imgW="4940280" imgH="101592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4F5C937C-1966-4F25-9D8B-E2030ECE7C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980" y="1997135"/>
                        <a:ext cx="49403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045C7FB6-005F-4B6F-98DD-7722D0E7D2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020912"/>
              </p:ext>
            </p:extLst>
          </p:nvPr>
        </p:nvGraphicFramePr>
        <p:xfrm>
          <a:off x="1989000" y="3200400"/>
          <a:ext cx="1193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7" name="Equation" r:id="rId9" imgW="1193760" imgH="457200" progId="Equation.DSMT4">
                  <p:embed/>
                </p:oleObj>
              </mc:Choice>
              <mc:Fallback>
                <p:oleObj name="Equation" r:id="rId9" imgW="1193760" imgH="45720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045C7FB6-005F-4B6F-98DD-7722D0E7D2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000" y="3200400"/>
                        <a:ext cx="1193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3FF202D8-0412-4D3E-841D-916159A1447F}"/>
              </a:ext>
            </a:extLst>
          </p:cNvPr>
          <p:cNvSpPr/>
          <p:nvPr/>
        </p:nvSpPr>
        <p:spPr>
          <a:xfrm>
            <a:off x="838199" y="256729"/>
            <a:ext cx="7490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cs typeface="Levenim MT" panose="02010502060101010101" pitchFamily="2" charset="-79"/>
              </a:rPr>
              <a:t>性质</a:t>
            </a:r>
            <a:r>
              <a:rPr lang="en-US" altLang="zh-CN" sz="2800" b="1" dirty="0">
                <a:solidFill>
                  <a:srgbClr val="FF0000"/>
                </a:solidFill>
                <a:cs typeface="Levenim MT" panose="02010502060101010101" pitchFamily="2" charset="-79"/>
              </a:rPr>
              <a:t>1 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行列式的值与它的转置行列式的值相等</a:t>
            </a:r>
            <a:r>
              <a:rPr lang="en-US" altLang="zh-CN" sz="2800" dirty="0">
                <a:solidFill>
                  <a:prstClr val="black"/>
                </a:solidFill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414BF6D-3FEB-4201-9DC6-D703BB30454E}"/>
              </a:ext>
            </a:extLst>
          </p:cNvPr>
          <p:cNvSpPr/>
          <p:nvPr/>
        </p:nvSpPr>
        <p:spPr>
          <a:xfrm>
            <a:off x="849183" y="104471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例如：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357B060-EECF-4692-AE7D-A04E03BBEB42}"/>
              </a:ext>
            </a:extLst>
          </p:cNvPr>
          <p:cNvSpPr/>
          <p:nvPr/>
        </p:nvSpPr>
        <p:spPr>
          <a:xfrm>
            <a:off x="849183" y="3144750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所以， 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CE2191E-6272-4B44-915D-0EFAF83FE3F7}"/>
              </a:ext>
            </a:extLst>
          </p:cNvPr>
          <p:cNvSpPr/>
          <p:nvPr/>
        </p:nvSpPr>
        <p:spPr>
          <a:xfrm>
            <a:off x="838199" y="3569818"/>
            <a:ext cx="8316783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我们可以利用行列式的定义，直接验证性质</a:t>
            </a:r>
            <a:r>
              <a:rPr lang="en-US" altLang="zh-CN" sz="2800" dirty="0">
                <a:solidFill>
                  <a:prstClr val="black"/>
                </a:solidFill>
                <a:cs typeface="Levenim MT" panose="02010502060101010101" pitchFamily="2" charset="-79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成立</a:t>
            </a:r>
            <a:r>
              <a:rPr lang="en-US" altLang="zh-CN" sz="2800" dirty="0">
                <a:solidFill>
                  <a:prstClr val="black"/>
                </a:solidFill>
                <a:cs typeface="Levenim MT" panose="02010502060101010101" pitchFamily="2" charset="-79"/>
              </a:rPr>
              <a:t>.</a:t>
            </a:r>
            <a:endParaRPr lang="zh-CN" altLang="en-US" sz="2800" dirty="0">
              <a:solidFill>
                <a:prstClr val="black"/>
              </a:solidFill>
              <a:cs typeface="Levenim MT" panose="02010502060101010101" pitchFamily="2" charset="-79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E93F2B2-FAC2-4AF6-A2F8-EABEFA2326DE}"/>
              </a:ext>
            </a:extLst>
          </p:cNvPr>
          <p:cNvSpPr/>
          <p:nvPr/>
        </p:nvSpPr>
        <p:spPr>
          <a:xfrm>
            <a:off x="833109" y="4131101"/>
            <a:ext cx="10588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性质</a:t>
            </a:r>
            <a:r>
              <a:rPr lang="en-US" altLang="zh-CN" sz="2800" dirty="0">
                <a:solidFill>
                  <a:prstClr val="black"/>
                </a:solidFill>
                <a:cs typeface="Levenim MT" panose="02010502060101010101" pitchFamily="2" charset="-79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告诉我们，在行列式中，行与列的地位是平等的，因此行列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F34D4D5-2EAB-4DC1-8EE1-F78C9CA94774}"/>
              </a:ext>
            </a:extLst>
          </p:cNvPr>
          <p:cNvSpPr/>
          <p:nvPr/>
        </p:nvSpPr>
        <p:spPr>
          <a:xfrm>
            <a:off x="849183" y="4583605"/>
            <a:ext cx="10399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式关于行成立的性质，对于列也同样成立，反之亦然</a:t>
            </a:r>
            <a:r>
              <a:rPr lang="en-US" altLang="zh-CN" sz="2800" dirty="0">
                <a:solidFill>
                  <a:prstClr val="black"/>
                </a:solidFill>
                <a:cs typeface="Levenim MT" panose="02010502060101010101" pitchFamily="2" charset="-79"/>
              </a:rPr>
              <a:t>.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因此，在下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C5513E4-9A08-477C-AC4A-8DAD20010089}"/>
              </a:ext>
            </a:extLst>
          </p:cNvPr>
          <p:cNvSpPr/>
          <p:nvPr/>
        </p:nvSpPr>
        <p:spPr>
          <a:xfrm>
            <a:off x="843291" y="5039494"/>
            <a:ext cx="11224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面的讨论中我们通常只罗列行列式中行所具有的性质，只要将“行”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96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C5DFAB-6D03-4671-AD46-487FF24FB7D7}"/>
              </a:ext>
            </a:extLst>
          </p:cNvPr>
          <p:cNvSpPr/>
          <p:nvPr/>
        </p:nvSpPr>
        <p:spPr>
          <a:xfrm>
            <a:off x="971910" y="690439"/>
            <a:ext cx="1024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性质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en-US" altLang="zh-CN" sz="2800" dirty="0"/>
              <a:t>  </a:t>
            </a:r>
            <a:r>
              <a:rPr lang="zh-CN" altLang="en-US" sz="2800" dirty="0"/>
              <a:t>将某数 </a:t>
            </a:r>
            <a:r>
              <a:rPr lang="en-US" altLang="zh-CN" sz="2800" i="1" dirty="0"/>
              <a:t>k</a:t>
            </a:r>
            <a:r>
              <a:rPr lang="zh-CN" altLang="en-US" sz="2800" dirty="0"/>
              <a:t> 乘以行列式，等于将数 </a:t>
            </a:r>
            <a:r>
              <a:rPr lang="en-US" altLang="zh-CN" sz="2800" i="1" dirty="0"/>
              <a:t>k</a:t>
            </a:r>
            <a:r>
              <a:rPr lang="zh-CN" altLang="en-US" sz="2800" dirty="0"/>
              <a:t> 乘到该行列式的某一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C50E445-F620-490A-96BA-C6694FB5EDF3}"/>
              </a:ext>
            </a:extLst>
          </p:cNvPr>
          <p:cNvSpPr/>
          <p:nvPr/>
        </p:nvSpPr>
        <p:spPr>
          <a:xfrm>
            <a:off x="971910" y="1381029"/>
            <a:ext cx="195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行</a:t>
            </a:r>
            <a:r>
              <a:rPr lang="en-US" altLang="zh-CN" sz="2800" dirty="0"/>
              <a:t>(</a:t>
            </a:r>
            <a:r>
              <a:rPr lang="zh-CN" altLang="en-US" sz="2800" dirty="0"/>
              <a:t>或列</a:t>
            </a:r>
            <a:r>
              <a:rPr lang="en-US" altLang="zh-CN" sz="2800" dirty="0"/>
              <a:t>)</a:t>
            </a:r>
            <a:r>
              <a:rPr lang="zh-CN" altLang="en-US" sz="2800" dirty="0"/>
              <a:t>上</a:t>
            </a:r>
            <a:r>
              <a:rPr lang="en-US" altLang="zh-CN" sz="2800" dirty="0"/>
              <a:t>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FBE9353-894B-4478-B76A-532768B2709B}"/>
              </a:ext>
            </a:extLst>
          </p:cNvPr>
          <p:cNvSpPr/>
          <p:nvPr/>
        </p:nvSpPr>
        <p:spPr>
          <a:xfrm>
            <a:off x="971910" y="2071619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例如</a:t>
            </a:r>
            <a:r>
              <a:rPr lang="en-US" altLang="zh-CN" sz="2800" dirty="0"/>
              <a:t>: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62EE6C7-0BAA-408B-B253-FB434F977F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1984" y="1973261"/>
          <a:ext cx="2247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8" name="Equation" r:id="rId3" imgW="2247840" imgH="863280" progId="Equation.DSMT4">
                  <p:embed/>
                </p:oleObj>
              </mc:Choice>
              <mc:Fallback>
                <p:oleObj name="Equation" r:id="rId3" imgW="2247840" imgH="86328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B62EE6C7-0BAA-408B-B253-FB434F977F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984" y="1973261"/>
                        <a:ext cx="22479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90C84503-C441-4C92-BFA2-BAABC97F34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7036" y="1731961"/>
          <a:ext cx="44196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9" name="Equation" r:id="rId5" imgW="4419360" imgH="1346040" progId="Equation.DSMT4">
                  <p:embed/>
                </p:oleObj>
              </mc:Choice>
              <mc:Fallback>
                <p:oleObj name="Equation" r:id="rId5" imgW="4419360" imgH="134604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90C84503-C441-4C92-BFA2-BAABC97F34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7036" y="1731961"/>
                        <a:ext cx="44196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18D5FD48-7914-4251-8DA3-AF074E155470}"/>
              </a:ext>
            </a:extLst>
          </p:cNvPr>
          <p:cNvSpPr/>
          <p:nvPr/>
        </p:nvSpPr>
        <p:spPr>
          <a:xfrm>
            <a:off x="1043796" y="5060493"/>
            <a:ext cx="10104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推论</a:t>
            </a:r>
            <a:r>
              <a:rPr lang="zh-CN" altLang="en-US" sz="2800" dirty="0"/>
              <a:t> 如果行列式中有一行</a:t>
            </a:r>
            <a:r>
              <a:rPr lang="en-US" altLang="zh-CN" sz="2800" dirty="0"/>
              <a:t>(</a:t>
            </a:r>
            <a:r>
              <a:rPr lang="zh-CN" altLang="en-US" sz="2800" dirty="0"/>
              <a:t>或一列</a:t>
            </a:r>
            <a:r>
              <a:rPr lang="en-US" altLang="zh-CN" sz="2800" dirty="0"/>
              <a:t>)</a:t>
            </a:r>
            <a:r>
              <a:rPr lang="zh-CN" altLang="en-US" sz="2800" dirty="0"/>
              <a:t>中的所有元素都等于</a:t>
            </a:r>
            <a:r>
              <a:rPr lang="en-US" altLang="zh-CN" sz="2800" dirty="0"/>
              <a:t>0</a:t>
            </a:r>
            <a:r>
              <a:rPr lang="zh-CN" altLang="en-US" sz="2800" dirty="0"/>
              <a:t>，那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4A9DC07-AA79-4A4F-87CE-8978D260369D}"/>
              </a:ext>
            </a:extLst>
          </p:cNvPr>
          <p:cNvSpPr/>
          <p:nvPr/>
        </p:nvSpPr>
        <p:spPr>
          <a:xfrm>
            <a:off x="1080273" y="5805425"/>
            <a:ext cx="3685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么该行列式的值等于</a:t>
            </a:r>
            <a:r>
              <a:rPr lang="en-US" altLang="zh-CN" sz="2800" dirty="0"/>
              <a:t>0.</a:t>
            </a:r>
            <a:endParaRPr lang="zh-CN" altLang="en-US" sz="2800" dirty="0"/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2C412FF4-FF69-4517-8E89-AAEAB05641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4107" y="3501632"/>
          <a:ext cx="45085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0" name="Equation" r:id="rId7" imgW="4508280" imgH="1396800" progId="Equation.DSMT4">
                  <p:embed/>
                </p:oleObj>
              </mc:Choice>
              <mc:Fallback>
                <p:oleObj name="Equation" r:id="rId7" imgW="4508280" imgH="139680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2C412FF4-FF69-4517-8E89-AAEAB05641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107" y="3501632"/>
                        <a:ext cx="45085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9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98269" y="1148897"/>
            <a:ext cx="11097491" cy="374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第一讲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/>
              <a:t>从线性方程组求解谈起，矩阵的概念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6920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E7AC262-39DB-4A66-A3E4-612AC85022AC}"/>
              </a:ext>
            </a:extLst>
          </p:cNvPr>
          <p:cNvSpPr/>
          <p:nvPr/>
        </p:nvSpPr>
        <p:spPr>
          <a:xfrm>
            <a:off x="1086014" y="79443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</a:rPr>
              <a:t>9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FA47173-FFE1-4D96-A04D-0573C03804C7}"/>
              </a:ext>
            </a:extLst>
          </p:cNvPr>
          <p:cNvSpPr/>
          <p:nvPr/>
        </p:nvSpPr>
        <p:spPr>
          <a:xfrm>
            <a:off x="1809289" y="79443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计算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CF4B4E80-9952-44FA-84CF-70614A0237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18964"/>
              </p:ext>
            </p:extLst>
          </p:nvPr>
        </p:nvGraphicFramePr>
        <p:xfrm>
          <a:off x="2712100" y="676000"/>
          <a:ext cx="4038600" cy="863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2" name="Equation" r:id="rId3" imgW="4038480" imgH="863280" progId="Equation.DSMT4">
                  <p:embed/>
                </p:oleObj>
              </mc:Choice>
              <mc:Fallback>
                <p:oleObj name="Equation" r:id="rId3" imgW="4038480" imgH="86328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19D019E0-F11E-4B99-8E34-F964CE424D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100" y="676000"/>
                        <a:ext cx="4038600" cy="863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9AFBB854-F9F8-44F1-8690-2D634A19734B}"/>
              </a:ext>
            </a:extLst>
          </p:cNvPr>
          <p:cNvSpPr/>
          <p:nvPr/>
        </p:nvSpPr>
        <p:spPr>
          <a:xfrm>
            <a:off x="1086014" y="176059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解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AECB06-73BE-41E4-A590-E313A2F26A97}"/>
              </a:ext>
            </a:extLst>
          </p:cNvPr>
          <p:cNvSpPr/>
          <p:nvPr/>
        </p:nvSpPr>
        <p:spPr>
          <a:xfrm>
            <a:off x="1809289" y="1760591"/>
            <a:ext cx="2608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根据性质</a:t>
            </a:r>
            <a:r>
              <a:rPr lang="en-US" altLang="zh-CN" sz="2800" dirty="0"/>
              <a:t>2</a:t>
            </a:r>
            <a:r>
              <a:rPr lang="zh-CN" altLang="en-US" sz="2800" dirty="0"/>
              <a:t>， 有</a:t>
            </a: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CA37A426-A985-4668-875F-52F7D6987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407150"/>
              </p:ext>
            </p:extLst>
          </p:nvPr>
        </p:nvGraphicFramePr>
        <p:xfrm>
          <a:off x="1809289" y="2687497"/>
          <a:ext cx="7404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3" name="Equation" r:id="rId5" imgW="7403760" imgH="863280" progId="Equation.DSMT4">
                  <p:embed/>
                </p:oleObj>
              </mc:Choice>
              <mc:Fallback>
                <p:oleObj name="Equation" r:id="rId5" imgW="7403760" imgH="86328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26BE4842-7B56-454D-B90A-9CE06EACFE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289" y="2687497"/>
                        <a:ext cx="74041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69FEA46D-B484-4113-876E-C739C7562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768623"/>
              </p:ext>
            </p:extLst>
          </p:nvPr>
        </p:nvGraphicFramePr>
        <p:xfrm>
          <a:off x="2131534" y="3735761"/>
          <a:ext cx="424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4" name="Equation" r:id="rId7" imgW="4241520" imgH="863280" progId="Equation.DSMT4">
                  <p:embed/>
                </p:oleObj>
              </mc:Choice>
              <mc:Fallback>
                <p:oleObj name="Equation" r:id="rId7" imgW="4241520" imgH="86328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EB256E0C-892A-4222-A332-441421B678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534" y="3735761"/>
                        <a:ext cx="4241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FE030CD3-B0EE-4797-8DC7-9155B1FDA5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6382"/>
              </p:ext>
            </p:extLst>
          </p:nvPr>
        </p:nvGraphicFramePr>
        <p:xfrm>
          <a:off x="2131534" y="5087938"/>
          <a:ext cx="622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5" name="Equation" r:id="rId9" imgW="6248160" imgH="279360" progId="Equation.DSMT4">
                  <p:embed/>
                </p:oleObj>
              </mc:Choice>
              <mc:Fallback>
                <p:oleObj name="Equation" r:id="rId9" imgW="6248160" imgH="27936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3EB6DEB5-6058-4327-9330-246799F414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534" y="5087938"/>
                        <a:ext cx="6223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8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DCEEC29-BD72-4FA5-8C08-50F9E4860677}"/>
              </a:ext>
            </a:extLst>
          </p:cNvPr>
          <p:cNvSpPr/>
          <p:nvPr/>
        </p:nvSpPr>
        <p:spPr>
          <a:xfrm>
            <a:off x="966926" y="491080"/>
            <a:ext cx="7386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性质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3 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行列式关于它的一个行或列具有可加性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CEEC29-BD72-4FA5-8C08-50F9E4860677}"/>
              </a:ext>
            </a:extLst>
          </p:cNvPr>
          <p:cNvSpPr/>
          <p:nvPr/>
        </p:nvSpPr>
        <p:spPr>
          <a:xfrm>
            <a:off x="1523726" y="4609260"/>
            <a:ext cx="7386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上式等于（把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4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乘到最后一行）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966926" y="101885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例如：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204096" y="1117713"/>
          <a:ext cx="60198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4" name="Equation" r:id="rId3" imgW="6019560" imgH="1346040" progId="Equation.DSMT4">
                  <p:embed/>
                </p:oleObj>
              </mc:Choice>
              <mc:Fallback>
                <p:oleObj name="Equation" r:id="rId3" imgW="6019560" imgH="134604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096" y="1117713"/>
                        <a:ext cx="60198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966926" y="2568898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利用上面这些性质，可以简化运算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966926" y="3122193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10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20574" y="3126253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计算下列表达式的值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:</a:t>
            </a: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932300"/>
              </p:ext>
            </p:extLst>
          </p:nvPr>
        </p:nvGraphicFramePr>
        <p:xfrm>
          <a:off x="5417575" y="3245324"/>
          <a:ext cx="40259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5" name="Equation" r:id="rId5" imgW="4025880" imgH="1346040" progId="Equation.DSMT4">
                  <p:embed/>
                </p:oleObj>
              </mc:Choice>
              <mc:Fallback>
                <p:oleObj name="Equation" r:id="rId5" imgW="4025880" imgH="134604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575" y="3245324"/>
                        <a:ext cx="40259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004701" y="460207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100953" y="5102729"/>
          <a:ext cx="74930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6" name="Equation" r:id="rId7" imgW="7492680" imgH="1346040" progId="Equation.DSMT4">
                  <p:embed/>
                </p:oleObj>
              </mc:Choice>
              <mc:Fallback>
                <p:oleObj name="Equation" r:id="rId7" imgW="7492680" imgH="1346040" progId="Equation.DSMT4">
                  <p:embed/>
                  <p:pic>
                    <p:nvPicPr>
                      <p:cNvPr id="12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953" y="5102729"/>
                        <a:ext cx="74930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8641347" y="5125292"/>
          <a:ext cx="24765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7" name="Equation" r:id="rId9" imgW="2476440" imgH="1346040" progId="Equation.DSMT4">
                  <p:embed/>
                </p:oleObj>
              </mc:Choice>
              <mc:Fallback>
                <p:oleObj name="Equation" r:id="rId9" imgW="2476440" imgH="1346040" progId="Equation.DSMT4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1347" y="5125292"/>
                        <a:ext cx="24765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5946633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性质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5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可以由性质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2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以及性质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4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得出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 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61669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性质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4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08495" y="616695"/>
            <a:ext cx="7798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交换行列式的任意两行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或两列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，行列式要变号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966926" y="1188041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如例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8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，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08495" y="1188041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其中行列式的值是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4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，而交换其中第二与第三行后，有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954213" y="1794461"/>
          <a:ext cx="42926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Equation" r:id="rId3" imgW="4292280" imgH="1346040" progId="Equation.DSMT4">
                  <p:embed/>
                </p:oleObj>
              </mc:Choice>
              <mc:Fallback>
                <p:oleObj name="Equation" r:id="rId3" imgW="4292280" imgH="134604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1794461"/>
                        <a:ext cx="42926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966926" y="369061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性质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5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28810" y="3690610"/>
            <a:ext cx="8093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行列式有两行（或两列）成比例，则行列式等于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0.</a:t>
            </a:r>
          </a:p>
        </p:txBody>
      </p:sp>
      <p:sp>
        <p:nvSpPr>
          <p:cNvPr id="10" name="矩形 9"/>
          <p:cNvSpPr/>
          <p:nvPr/>
        </p:nvSpPr>
        <p:spPr>
          <a:xfrm>
            <a:off x="966926" y="425300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例如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: </a:t>
            </a: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142103" y="4397387"/>
          <a:ext cx="24130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7" name="Equation" r:id="rId5" imgW="2412720" imgH="1346040" progId="Equation.DSMT4">
                  <p:embed/>
                </p:oleObj>
              </mc:Choice>
              <mc:Fallback>
                <p:oleObj name="Equation" r:id="rId5" imgW="2412720" imgH="134604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103" y="4397387"/>
                        <a:ext cx="24130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08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1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3820180"/>
            <a:ext cx="844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这一性质是以后计算一般行列式时用得较多的性质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 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167547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性质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6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23680" y="1675472"/>
            <a:ext cx="9050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把行列式的某行 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或某列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乘一个数 </a:t>
            </a:r>
            <a:r>
              <a:rPr lang="en-US" altLang="zh-CN" sz="2800" i="1" kern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 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加到另一行 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或另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66926" y="2319007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一列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上，行列式的值不变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44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2632137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（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-2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）加到第三行，于是有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833262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11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EC8C78A-3F8D-4E41-9A43-83D87A9B68E1}"/>
              </a:ext>
            </a:extLst>
          </p:cNvPr>
          <p:cNvGrpSpPr/>
          <p:nvPr/>
        </p:nvGrpSpPr>
        <p:grpSpPr>
          <a:xfrm>
            <a:off x="2001148" y="469898"/>
            <a:ext cx="3075930" cy="1346200"/>
            <a:chOff x="2001148" y="469898"/>
            <a:chExt cx="3075930" cy="1346200"/>
          </a:xfrm>
        </p:grpSpPr>
        <p:sp>
          <p:nvSpPr>
            <p:cNvPr id="4" name="矩形 3"/>
            <p:cNvSpPr/>
            <p:nvPr/>
          </p:nvSpPr>
          <p:spPr>
            <a:xfrm>
              <a:off x="2001148" y="85732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0832695"/>
                </p:ext>
              </p:extLst>
            </p:nvPr>
          </p:nvGraphicFramePr>
          <p:xfrm>
            <a:off x="2879978" y="469898"/>
            <a:ext cx="2197100" cy="1346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85" name="Equation" r:id="rId3" imgW="2197080" imgH="1346040" progId="Equation.DSMT4">
                    <p:embed/>
                  </p:oleObj>
                </mc:Choice>
                <mc:Fallback>
                  <p:oleObj name="Equation" r:id="rId3" imgW="2197080" imgH="1346040" progId="Equation.DSMT4">
                    <p:embed/>
                    <p:pic>
                      <p:nvPicPr>
                        <p:cNvPr id="5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9978" y="469898"/>
                          <a:ext cx="2197100" cy="1346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/>
          <p:cNvSpPr/>
          <p:nvPr/>
        </p:nvSpPr>
        <p:spPr>
          <a:xfrm>
            <a:off x="966926" y="203642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10665" y="2075600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利用性质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6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，将行列式化为上三角形式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799566" y="2090716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注意，用第一行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×</a:t>
            </a:r>
            <a:endParaRPr lang="zh-CN" altLang="en-US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016188"/>
              </p:ext>
            </p:extLst>
          </p:nvPr>
        </p:nvGraphicFramePr>
        <p:xfrm>
          <a:off x="2208213" y="3284538"/>
          <a:ext cx="69723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6" name="Equation" r:id="rId5" imgW="6997680" imgH="1346040" progId="Equation.DSMT4">
                  <p:embed/>
                </p:oleObj>
              </mc:Choice>
              <mc:Fallback>
                <p:oleObj name="Equation" r:id="rId5" imgW="6997680" imgH="134604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284538"/>
                        <a:ext cx="69723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856038" y="5018088"/>
          <a:ext cx="40767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7" name="Equation" r:id="rId7" imgW="4076640" imgH="1346040" progId="Equation.DSMT4">
                  <p:embed/>
                </p:oleObj>
              </mc:Choice>
              <mc:Fallback>
                <p:oleObj name="Equation" r:id="rId7" imgW="4076640" imgH="134604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5018088"/>
                        <a:ext cx="40767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52840" y="4765016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（第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1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行乘（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-1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）分别加到第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2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，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3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，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4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行）</a:t>
            </a:r>
          </a:p>
        </p:txBody>
      </p:sp>
      <p:sp>
        <p:nvSpPr>
          <p:cNvPr id="3" name="矩形 2"/>
          <p:cNvSpPr/>
          <p:nvPr/>
        </p:nvSpPr>
        <p:spPr>
          <a:xfrm>
            <a:off x="766257" y="1290464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12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07DE06-4095-4580-9205-A5DE28269833}"/>
              </a:ext>
            </a:extLst>
          </p:cNvPr>
          <p:cNvGrpSpPr/>
          <p:nvPr/>
        </p:nvGrpSpPr>
        <p:grpSpPr>
          <a:xfrm>
            <a:off x="1776416" y="711200"/>
            <a:ext cx="2972911" cy="1778000"/>
            <a:chOff x="1776416" y="711200"/>
            <a:chExt cx="2972911" cy="1778000"/>
          </a:xfrm>
        </p:grpSpPr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7912286"/>
                </p:ext>
              </p:extLst>
            </p:nvPr>
          </p:nvGraphicFramePr>
          <p:xfrm>
            <a:off x="2679227" y="711200"/>
            <a:ext cx="2070100" cy="177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46" name="Equation" r:id="rId3" imgW="2070000" imgH="1777680" progId="Equation.DSMT4">
                    <p:embed/>
                  </p:oleObj>
                </mc:Choice>
                <mc:Fallback>
                  <p:oleObj name="Equation" r:id="rId3" imgW="2070000" imgH="1777680" progId="Equation.DSMT4">
                    <p:embed/>
                    <p:pic>
                      <p:nvPicPr>
                        <p:cNvPr id="4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227" y="711200"/>
                          <a:ext cx="2070100" cy="177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4"/>
            <p:cNvSpPr/>
            <p:nvPr/>
          </p:nvSpPr>
          <p:spPr>
            <a:xfrm>
              <a:off x="1776416" y="129046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计算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766257" y="29057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7296" y="2905780"/>
            <a:ext cx="5112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800" i="1" kern="0" dirty="0">
                <a:solidFill>
                  <a:prstClr val="black"/>
                </a:solidFill>
                <a:ea typeface="宋体" panose="02010600030101010101" pitchFamily="2" charset="-122"/>
                <a:cs typeface="Levenim MT" panose="02010502060101010101" pitchFamily="2" charset="-79"/>
              </a:rPr>
              <a:t>D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（第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2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，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3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，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4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行都加到第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1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行）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423341" y="2278390"/>
          <a:ext cx="20574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7" name="Equation" r:id="rId5" imgW="2057400" imgH="1777680" progId="Equation.DSMT4">
                  <p:embed/>
                </p:oleObj>
              </mc:Choice>
              <mc:Fallback>
                <p:oleObj name="Equation" r:id="rId5" imgW="2057400" imgH="177768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341" y="2278390"/>
                        <a:ext cx="20574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8550591" y="2278390"/>
          <a:ext cx="16764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" name="Equation" r:id="rId7" imgW="1676160" imgH="1777680" progId="Equation.DSMT4">
                  <p:embed/>
                </p:oleObj>
              </mc:Choice>
              <mc:Fallback>
                <p:oleObj name="Equation" r:id="rId7" imgW="1676160" imgH="177768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0591" y="2278390"/>
                        <a:ext cx="16764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8256434" y="4137626"/>
          <a:ext cx="20193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9" name="Equation" r:id="rId9" imgW="2019240" imgH="1777680" progId="Equation.DSMT4">
                  <p:embed/>
                </p:oleObj>
              </mc:Choice>
              <mc:Fallback>
                <p:oleObj name="Equation" r:id="rId9" imgW="2019240" imgH="177768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434" y="4137626"/>
                        <a:ext cx="20193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8283270" y="6103521"/>
          <a:ext cx="219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0" name="Equation" r:id="rId11" imgW="2197080" imgH="279360" progId="Equation.DSMT4">
                  <p:embed/>
                </p:oleObj>
              </mc:Choice>
              <mc:Fallback>
                <p:oleObj name="Equation" r:id="rId11" imgW="2197080" imgH="279360" progId="Equation.DSMT4">
                  <p:embed/>
                  <p:pic>
                    <p:nvPicPr>
                      <p:cNvPr id="12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3270" y="6103521"/>
                        <a:ext cx="219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7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48516" y="3244333"/>
            <a:ext cx="6372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一个实例，克莱姆法则</a:t>
            </a:r>
          </a:p>
        </p:txBody>
      </p:sp>
      <p:sp>
        <p:nvSpPr>
          <p:cNvPr id="7" name="矩形 6"/>
          <p:cNvSpPr/>
          <p:nvPr/>
        </p:nvSpPr>
        <p:spPr>
          <a:xfrm>
            <a:off x="1133545" y="1993050"/>
            <a:ext cx="2040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第五讲</a:t>
            </a:r>
          </a:p>
        </p:txBody>
      </p:sp>
    </p:spTree>
    <p:extLst>
      <p:ext uri="{BB962C8B-B14F-4D97-AF65-F5344CB8AC3E}">
        <p14:creationId xmlns:p14="http://schemas.microsoft.com/office/powerpoint/2010/main" val="42883920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55983" y="1073312"/>
            <a:ext cx="10522820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    </a:t>
            </a:r>
            <a:endParaRPr lang="zh-CN" altLang="zh-CN" sz="28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B7069A2F-E786-4B61-9826-F72411B4B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26" y="1789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E97F27-E8EE-4347-A02A-97116B9EC877}"/>
              </a:ext>
            </a:extLst>
          </p:cNvPr>
          <p:cNvSpPr/>
          <p:nvPr/>
        </p:nvSpPr>
        <p:spPr>
          <a:xfrm>
            <a:off x="1330187" y="4825479"/>
            <a:ext cx="3993604" cy="60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理论作一个大概的介绍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99487" y="1108047"/>
            <a:ext cx="3793026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en-US" altLang="zh-CN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§2 </a:t>
            </a:r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线性方程组的求解</a:t>
            </a:r>
          </a:p>
        </p:txBody>
      </p:sp>
      <p:sp>
        <p:nvSpPr>
          <p:cNvPr id="4" name="矩形 3"/>
          <p:cNvSpPr/>
          <p:nvPr/>
        </p:nvSpPr>
        <p:spPr>
          <a:xfrm>
            <a:off x="1330187" y="2013490"/>
            <a:ext cx="9848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线性问题是数学中最普遍、最简单的问题，因此数学上最重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30187" y="2620107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要的问题就是解线性方程组了</a:t>
            </a:r>
            <a:r>
              <a:rPr lang="en-US" altLang="zh-CN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74810" y="2620107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据估计，在科学或工业应用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30187" y="3192577"/>
            <a:ext cx="9848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中遇到的所有数学问题中，超过</a:t>
            </a:r>
            <a:r>
              <a:rPr lang="en-US" altLang="zh-CN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75%</a:t>
            </a:r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的问题会在某一步中要涉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330187" y="3786862"/>
            <a:ext cx="3972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及到解一个线性方程组</a:t>
            </a:r>
            <a:r>
              <a:rPr lang="en-US" altLang="zh-CN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319579" y="3803103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经过数学家们的努力，解线性方程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330187" y="4350385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组的问题从理论上说已经完全解决</a:t>
            </a:r>
            <a:r>
              <a:rPr lang="en-US" altLang="zh-CN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859133" y="4374448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本节的目的就是要对这一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4416412"/>
            <a:ext cx="10238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学阶段老师可能会要求学生用数学归纳法来证明这个求和公式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80920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一、一个实例</a:t>
            </a:r>
          </a:p>
        </p:txBody>
      </p:sp>
      <p:sp>
        <p:nvSpPr>
          <p:cNvPr id="4" name="矩形 3"/>
          <p:cNvSpPr/>
          <p:nvPr/>
        </p:nvSpPr>
        <p:spPr>
          <a:xfrm>
            <a:off x="966927" y="1586516"/>
            <a:ext cx="10294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前面我们提到的线性方程组应用都是很高大上的，那么有没有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66926" y="2157868"/>
            <a:ext cx="10294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简单而又熟悉的实例，让我们体会到线性方程组即便是在平时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66927" y="2720267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的工作和学习中也有用武之地？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951622" y="2711320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下面是一个数列求和与线性方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66927" y="3282666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程组的例子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DA95329-7A90-41AF-A009-C183D349FDB4}"/>
              </a:ext>
            </a:extLst>
          </p:cNvPr>
          <p:cNvGrpSpPr/>
          <p:nvPr/>
        </p:nvGrpSpPr>
        <p:grpSpPr>
          <a:xfrm>
            <a:off x="966927" y="3759200"/>
            <a:ext cx="9274094" cy="736600"/>
            <a:chOff x="966927" y="3759200"/>
            <a:chExt cx="9274094" cy="736600"/>
          </a:xfrm>
        </p:grpSpPr>
        <p:sp>
          <p:nvSpPr>
            <p:cNvPr id="9" name="矩形 8"/>
            <p:cNvSpPr/>
            <p:nvPr/>
          </p:nvSpPr>
          <p:spPr>
            <a:xfrm>
              <a:off x="966927" y="3869129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数列</a:t>
              </a:r>
              <a:endParaRPr lang="zh-CN" altLang="en-US" dirty="0"/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0247997"/>
                </p:ext>
              </p:extLst>
            </p:nvPr>
          </p:nvGraphicFramePr>
          <p:xfrm>
            <a:off x="1876551" y="3927539"/>
            <a:ext cx="17653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30" name="Equation" r:id="rId3" imgW="1765080" imgH="406080" progId="Equation.DSMT4">
                    <p:embed/>
                  </p:oleObj>
                </mc:Choice>
                <mc:Fallback>
                  <p:oleObj name="Equation" r:id="rId3" imgW="1765080" imgH="406080" progId="Equation.DSMT4">
                    <p:embed/>
                    <p:pic>
                      <p:nvPicPr>
                        <p:cNvPr id="1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6551" y="3927539"/>
                          <a:ext cx="17653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3652979" y="3893192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的和是</a:t>
              </a:r>
              <a:endParaRPr lang="zh-CN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7004237" y="3869129"/>
              <a:ext cx="32367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这在第三章出现过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.</a:t>
              </a:r>
              <a:endParaRPr lang="zh-CN" altLang="en-US" dirty="0"/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4689136"/>
                </p:ext>
              </p:extLst>
            </p:nvPr>
          </p:nvGraphicFramePr>
          <p:xfrm>
            <a:off x="4914900" y="3759200"/>
            <a:ext cx="21209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31" name="Equation" r:id="rId5" imgW="2120760" imgH="736560" progId="Equation.DSMT4">
                    <p:embed/>
                  </p:oleObj>
                </mc:Choice>
                <mc:Fallback>
                  <p:oleObj name="Equation" r:id="rId5" imgW="2120760" imgH="736560" progId="Equation.DSMT4">
                    <p:embed/>
                    <p:pic>
                      <p:nvPicPr>
                        <p:cNvPr id="13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4900" y="3759200"/>
                          <a:ext cx="2120900" cy="736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矩形 13"/>
          <p:cNvSpPr/>
          <p:nvPr/>
        </p:nvSpPr>
        <p:spPr>
          <a:xfrm>
            <a:off x="9969151" y="386912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在中</a:t>
            </a:r>
            <a:endParaRPr lang="zh-CN" altLang="en-US" dirty="0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333750" y="5050257"/>
          <a:ext cx="4940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2" name="Equation" r:id="rId7" imgW="4940280" imgH="787320" progId="Equation.DSMT4">
                  <p:embed/>
                </p:oleObj>
              </mc:Choice>
              <mc:Fallback>
                <p:oleObj name="Equation" r:id="rId7" imgW="4940280" imgH="787320" progId="Equation.DSMT4">
                  <p:embed/>
                  <p:pic>
                    <p:nvPicPr>
                      <p:cNvPr id="15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5050257"/>
                        <a:ext cx="49403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62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429757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这样就有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733094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有一个问题可能有学生会问：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592872" y="733094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是怎么得到这个公式的？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542825" y="74821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是猜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66926" y="127143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的吗？</a:t>
            </a:r>
          </a:p>
        </p:txBody>
      </p:sp>
      <p:sp>
        <p:nvSpPr>
          <p:cNvPr id="7" name="矩形 6"/>
          <p:cNvSpPr/>
          <p:nvPr/>
        </p:nvSpPr>
        <p:spPr>
          <a:xfrm>
            <a:off x="966926" y="1842777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当然不是猜的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sz="28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FADE84D-6100-494C-B321-1D249D45D41D}"/>
              </a:ext>
            </a:extLst>
          </p:cNvPr>
          <p:cNvGrpSpPr/>
          <p:nvPr/>
        </p:nvGrpSpPr>
        <p:grpSpPr>
          <a:xfrm>
            <a:off x="966926" y="2462864"/>
            <a:ext cx="8833047" cy="547283"/>
            <a:chOff x="966926" y="2707413"/>
            <a:chExt cx="8833047" cy="547283"/>
          </a:xfrm>
        </p:grpSpPr>
        <p:sp>
          <p:nvSpPr>
            <p:cNvPr id="8" name="矩形 7"/>
            <p:cNvSpPr/>
            <p:nvPr/>
          </p:nvSpPr>
          <p:spPr>
            <a:xfrm>
              <a:off x="966926" y="2707413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现在设数列的和为</a:t>
              </a:r>
              <a:endParaRPr lang="zh-CN" altLang="en-US" dirty="0"/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4842472"/>
                </p:ext>
              </p:extLst>
            </p:nvPr>
          </p:nvGraphicFramePr>
          <p:xfrm>
            <a:off x="3900488" y="2755974"/>
            <a:ext cx="27051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48" name="Equation" r:id="rId3" imgW="2705040" imgH="469800" progId="Equation.DSMT4">
                    <p:embed/>
                  </p:oleObj>
                </mc:Choice>
                <mc:Fallback>
                  <p:oleObj name="Equation" r:id="rId3" imgW="2705040" imgH="469800" progId="Equation.DSMT4">
                    <p:embed/>
                    <p:pic>
                      <p:nvPicPr>
                        <p:cNvPr id="9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0488" y="2755974"/>
                          <a:ext cx="2705100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矩形 9"/>
            <p:cNvSpPr/>
            <p:nvPr/>
          </p:nvSpPr>
          <p:spPr>
            <a:xfrm>
              <a:off x="6607215" y="2731476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通项是</a:t>
              </a:r>
              <a:endParaRPr lang="zh-CN" altLang="en-US" dirty="0"/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5806523"/>
                </p:ext>
              </p:extLst>
            </p:nvPr>
          </p:nvGraphicFramePr>
          <p:xfrm>
            <a:off x="7844620" y="2730574"/>
            <a:ext cx="11176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49" name="Equation" r:id="rId5" imgW="1117440" imgH="469800" progId="Equation.DSMT4">
                    <p:embed/>
                  </p:oleObj>
                </mc:Choice>
                <mc:Fallback>
                  <p:oleObj name="Equation" r:id="rId5" imgW="1117440" imgH="469800" progId="Equation.DSMT4">
                    <p:embed/>
                    <p:pic>
                      <p:nvPicPr>
                        <p:cNvPr id="11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4620" y="2730574"/>
                          <a:ext cx="1117600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矩形 11"/>
            <p:cNvSpPr/>
            <p:nvPr/>
          </p:nvSpPr>
          <p:spPr>
            <a:xfrm>
              <a:off x="8897162" y="2707413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于是</a:t>
              </a:r>
            </a:p>
          </p:txBody>
        </p:sp>
      </p:grp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389980"/>
              </p:ext>
            </p:extLst>
          </p:nvPr>
        </p:nvGraphicFramePr>
        <p:xfrm>
          <a:off x="1095338" y="3109601"/>
          <a:ext cx="195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0" name="Equation" r:id="rId7" imgW="1955520" imgH="469800" progId="Equation.DSMT4">
                  <p:embed/>
                </p:oleObj>
              </mc:Choice>
              <mc:Fallback>
                <p:oleObj name="Equation" r:id="rId7" imgW="1955520" imgH="469800" progId="Equation.DSMT4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38" y="3109601"/>
                        <a:ext cx="195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组合 20">
            <a:extLst>
              <a:ext uri="{FF2B5EF4-FFF2-40B4-BE49-F238E27FC236}">
                <a16:creationId xmlns:a16="http://schemas.microsoft.com/office/drawing/2014/main" id="{0C869F8D-D0FC-4862-8B2E-1DD7A4BE2B00}"/>
              </a:ext>
            </a:extLst>
          </p:cNvPr>
          <p:cNvGrpSpPr/>
          <p:nvPr/>
        </p:nvGrpSpPr>
        <p:grpSpPr>
          <a:xfrm>
            <a:off x="966926" y="3692862"/>
            <a:ext cx="10130392" cy="535478"/>
            <a:chOff x="966926" y="3692862"/>
            <a:chExt cx="10130392" cy="535478"/>
          </a:xfrm>
        </p:grpSpPr>
        <p:sp>
          <p:nvSpPr>
            <p:cNvPr id="14" name="矩形 13"/>
            <p:cNvSpPr/>
            <p:nvPr/>
          </p:nvSpPr>
          <p:spPr>
            <a:xfrm>
              <a:off x="966926" y="3692862"/>
              <a:ext cx="526137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如果能找到一个函数 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f 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(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x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)</a:t>
              </a:r>
              <a:r>
                <a:rPr lang="zh-CN" altLang="en-US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，使得</a:t>
              </a:r>
              <a:endParaRPr lang="zh-CN" altLang="en-US" dirty="0">
                <a:latin typeface="+mj-lt"/>
              </a:endParaRPr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618095"/>
                </p:ext>
              </p:extLst>
            </p:nvPr>
          </p:nvGraphicFramePr>
          <p:xfrm>
            <a:off x="5984875" y="3749675"/>
            <a:ext cx="29210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51" name="Equation" r:id="rId9" imgW="2920680" imgH="457200" progId="Equation.DSMT4">
                    <p:embed/>
                  </p:oleObj>
                </mc:Choice>
                <mc:Fallback>
                  <p:oleObj name="Equation" r:id="rId9" imgW="2920680" imgH="457200" progId="Equation.DSMT4">
                    <p:embed/>
                    <p:pic>
                      <p:nvPicPr>
                        <p:cNvPr id="15" name="对象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4875" y="3749675"/>
                          <a:ext cx="29210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矩形 15"/>
            <p:cNvSpPr/>
            <p:nvPr/>
          </p:nvSpPr>
          <p:spPr>
            <a:xfrm>
              <a:off x="8877715" y="370512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并且</a:t>
              </a:r>
              <a:endParaRPr lang="zh-CN" altLang="en-US" dirty="0"/>
            </a:p>
          </p:txBody>
        </p:sp>
        <p:graphicFrame>
          <p:nvGraphicFramePr>
            <p:cNvPr id="17" name="对象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137514"/>
                </p:ext>
              </p:extLst>
            </p:nvPr>
          </p:nvGraphicFramePr>
          <p:xfrm>
            <a:off x="9776518" y="3795713"/>
            <a:ext cx="1320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52" name="Equation" r:id="rId11" imgW="1320480" imgH="393480" progId="Equation.DSMT4">
                    <p:embed/>
                  </p:oleObj>
                </mc:Choice>
                <mc:Fallback>
                  <p:oleObj name="Equation" r:id="rId11" imgW="1320480" imgH="393480" progId="Equation.DSMT4">
                    <p:embed/>
                    <p:pic>
                      <p:nvPicPr>
                        <p:cNvPr id="17" name="对象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76518" y="3795713"/>
                          <a:ext cx="13208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038245"/>
              </p:ext>
            </p:extLst>
          </p:nvPr>
        </p:nvGraphicFramePr>
        <p:xfrm>
          <a:off x="1076865" y="4954258"/>
          <a:ext cx="103028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3" name="Equation" r:id="rId13" imgW="10287000" imgH="469800" progId="Equation.DSMT4">
                  <p:embed/>
                </p:oleObj>
              </mc:Choice>
              <mc:Fallback>
                <p:oleObj name="Equation" r:id="rId13" imgW="10287000" imgH="469800" progId="Equation.DSMT4">
                  <p:embed/>
                  <p:pic>
                    <p:nvPicPr>
                      <p:cNvPr id="18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865" y="4954258"/>
                        <a:ext cx="103028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124616"/>
              </p:ext>
            </p:extLst>
          </p:nvPr>
        </p:nvGraphicFramePr>
        <p:xfrm>
          <a:off x="3741371" y="5583198"/>
          <a:ext cx="302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4" name="Equation" r:id="rId15" imgW="3022560" imgH="393480" progId="Equation.DSMT4">
                  <p:embed/>
                </p:oleObj>
              </mc:Choice>
              <mc:Fallback>
                <p:oleObj name="Equation" r:id="rId15" imgW="3022560" imgH="393480" progId="Equation.DSMT4">
                  <p:embed/>
                  <p:pic>
                    <p:nvPicPr>
                      <p:cNvPr id="19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371" y="5583198"/>
                        <a:ext cx="302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91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8441" y="636712"/>
            <a:ext cx="10535478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6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§</a:t>
            </a: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矩阵概念和行列式</a:t>
            </a:r>
            <a:endParaRPr lang="en-US" altLang="zh-CN" sz="36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3531" y="4412854"/>
            <a:ext cx="11004935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在消元过程中，实际上只是对未知数前面的系数进行运算，未知数是</a:t>
            </a:r>
            <a:endParaRPr lang="zh-CN" altLang="zh-CN" sz="2800" dirty="0">
              <a:latin typeface="+mn-ea"/>
              <a:cs typeface="Levenim MT" panose="02010502060101010101" pitchFamily="2" charset="-79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B8AF3D-73E5-4778-894D-B6D2C460ACAE}"/>
              </a:ext>
            </a:extLst>
          </p:cNvPr>
          <p:cNvSpPr/>
          <p:nvPr/>
        </p:nvSpPr>
        <p:spPr>
          <a:xfrm>
            <a:off x="593533" y="1765447"/>
            <a:ext cx="9847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一、从线性方程组求解谈起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A6B5402-EB38-404E-B56F-3EAD390CE3E7}"/>
              </a:ext>
            </a:extLst>
          </p:cNvPr>
          <p:cNvSpPr/>
          <p:nvPr/>
        </p:nvSpPr>
        <p:spPr>
          <a:xfrm>
            <a:off x="609600" y="2319867"/>
            <a:ext cx="10988868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中学学习二元一次方程组或者三元一次方程组的求解，基本有两种方</a:t>
            </a:r>
            <a:endParaRPr lang="zh-CN" altLang="zh-CN" sz="2800" dirty="0">
              <a:latin typeface="+mn-ea"/>
              <a:cs typeface="Levenim MT" panose="02010502060101010101" pitchFamily="2" charset="-79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3DD73C1-0994-411F-B8F9-A7F43CC53F4A}"/>
              </a:ext>
            </a:extLst>
          </p:cNvPr>
          <p:cNvSpPr/>
          <p:nvPr/>
        </p:nvSpPr>
        <p:spPr>
          <a:xfrm>
            <a:off x="593532" y="2907835"/>
            <a:ext cx="9562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法，一种是消元法，通常是加减消元法</a:t>
            </a:r>
            <a:r>
              <a:rPr lang="en-US" altLang="zh-CN" sz="2800" dirty="0">
                <a:latin typeface="+mn-ea"/>
                <a:cs typeface="Levenim MT" panose="02010502060101010101" pitchFamily="2" charset="-79"/>
              </a:rPr>
              <a:t>.</a:t>
            </a: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如二元一次方程组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DB4ABBA-AFBA-4EE3-8522-752184C1B1EA}"/>
              </a:ext>
            </a:extLst>
          </p:cNvPr>
          <p:cNvSpPr/>
          <p:nvPr/>
        </p:nvSpPr>
        <p:spPr>
          <a:xfrm>
            <a:off x="593532" y="4914533"/>
            <a:ext cx="11365612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不变的，所以我们可以把方程组的系数直接拿来制成一个表（数表）：</a:t>
            </a:r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528DE5D6-DE57-41E6-BD93-F26482C28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272078"/>
              </p:ext>
            </p:extLst>
          </p:nvPr>
        </p:nvGraphicFramePr>
        <p:xfrm>
          <a:off x="4794418" y="3429000"/>
          <a:ext cx="260316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name="Equation" r:id="rId3" imgW="2603160" imgH="1015920" progId="Equation.DSMT4">
                  <p:embed/>
                </p:oleObj>
              </mc:Choice>
              <mc:Fallback>
                <p:oleObj name="Equation" r:id="rId3" imgW="2603160" imgH="101592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326C50C2-E383-4FF4-9C8A-C75BC86442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418" y="3429000"/>
                        <a:ext cx="2603160" cy="1015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40F36B39-D2F8-4E5E-83B2-42AC6307B9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169112"/>
              </p:ext>
            </p:extLst>
          </p:nvPr>
        </p:nvGraphicFramePr>
        <p:xfrm>
          <a:off x="5297940" y="5553187"/>
          <a:ext cx="153648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" name="Equation" r:id="rId5" imgW="1536480" imgH="1015920" progId="Equation.DSMT4">
                  <p:embed/>
                </p:oleObj>
              </mc:Choice>
              <mc:Fallback>
                <p:oleObj name="Equation" r:id="rId5" imgW="1536480" imgH="101592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655F5BDE-5957-409F-AEA6-94CF449B8E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940" y="5553187"/>
                        <a:ext cx="1536480" cy="1015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6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3964545"/>
            <a:ext cx="880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较同次幂系数，得到下面关于变量 </a:t>
            </a:r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a, b, c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的线性方程组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1FA94AE-0AB6-4DE1-B57F-921697586E21}"/>
              </a:ext>
            </a:extLst>
          </p:cNvPr>
          <p:cNvGrpSpPr/>
          <p:nvPr/>
        </p:nvGrpSpPr>
        <p:grpSpPr>
          <a:xfrm>
            <a:off x="966926" y="959369"/>
            <a:ext cx="10124125" cy="541493"/>
            <a:chOff x="966926" y="959369"/>
            <a:chExt cx="10124125" cy="541493"/>
          </a:xfrm>
        </p:grpSpPr>
        <p:sp>
          <p:nvSpPr>
            <p:cNvPr id="3" name="矩形 2"/>
            <p:cNvSpPr/>
            <p:nvPr/>
          </p:nvSpPr>
          <p:spPr>
            <a:xfrm>
              <a:off x="966926" y="977642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从</a:t>
              </a:r>
              <a:endParaRPr lang="zh-CN" altLang="en-US" dirty="0"/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793558"/>
                </p:ext>
              </p:extLst>
            </p:nvPr>
          </p:nvGraphicFramePr>
          <p:xfrm>
            <a:off x="1418331" y="1025389"/>
            <a:ext cx="28067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44" name="Equation" r:id="rId3" imgW="2806560" imgH="457200" progId="Equation.DSMT4">
                    <p:embed/>
                  </p:oleObj>
                </mc:Choice>
                <mc:Fallback>
                  <p:oleObj name="Equation" r:id="rId3" imgW="2806560" imgH="457200" progId="Equation.DSMT4">
                    <p:embed/>
                    <p:pic>
                      <p:nvPicPr>
                        <p:cNvPr id="4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8331" y="1025389"/>
                          <a:ext cx="28067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4225031" y="959369"/>
              <a:ext cx="68660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可以断定 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f 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(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x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)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是一个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n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的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3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次多项式（为什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966926" y="158620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么？）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084CCDE-D1D5-424F-9A51-F0A4657A1A84}"/>
              </a:ext>
            </a:extLst>
          </p:cNvPr>
          <p:cNvGrpSpPr/>
          <p:nvPr/>
        </p:nvGrpSpPr>
        <p:grpSpPr>
          <a:xfrm>
            <a:off x="966926" y="2172670"/>
            <a:ext cx="6038712" cy="548305"/>
            <a:chOff x="966926" y="2172670"/>
            <a:chExt cx="6038712" cy="548305"/>
          </a:xfrm>
        </p:grpSpPr>
        <p:sp>
          <p:nvSpPr>
            <p:cNvPr id="8" name="矩形 7"/>
            <p:cNvSpPr/>
            <p:nvPr/>
          </p:nvSpPr>
          <p:spPr>
            <a:xfrm>
              <a:off x="966926" y="2196733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因为</a:t>
              </a:r>
              <a:endParaRPr lang="zh-CN" altLang="en-US" dirty="0"/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4493879"/>
                </p:ext>
              </p:extLst>
            </p:nvPr>
          </p:nvGraphicFramePr>
          <p:xfrm>
            <a:off x="1795463" y="2327275"/>
            <a:ext cx="1320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45" name="Equation" r:id="rId5" imgW="1320480" imgH="393480" progId="Equation.DSMT4">
                    <p:embed/>
                  </p:oleObj>
                </mc:Choice>
                <mc:Fallback>
                  <p:oleObj name="Equation" r:id="rId5" imgW="1320480" imgH="393480" progId="Equation.DSMT4">
                    <p:embed/>
                    <p:pic>
                      <p:nvPicPr>
                        <p:cNvPr id="9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463" y="2327275"/>
                          <a:ext cx="13208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矩形 9"/>
            <p:cNvSpPr/>
            <p:nvPr/>
          </p:nvSpPr>
          <p:spPr>
            <a:xfrm>
              <a:off x="3142026" y="217267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故设</a:t>
              </a:r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8479866"/>
                </p:ext>
              </p:extLst>
            </p:nvPr>
          </p:nvGraphicFramePr>
          <p:xfrm>
            <a:off x="3906838" y="2254250"/>
            <a:ext cx="3098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46" name="Equation" r:id="rId7" imgW="3098520" imgH="457200" progId="Equation.DSMT4">
                    <p:embed/>
                  </p:oleObj>
                </mc:Choice>
                <mc:Fallback>
                  <p:oleObj name="Equation" r:id="rId7" imgW="3098520" imgH="457200" progId="Equation.DSMT4">
                    <p:embed/>
                    <p:pic>
                      <p:nvPicPr>
                        <p:cNvPr id="12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6838" y="2254250"/>
                          <a:ext cx="30988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1E6FBA3-1319-4F57-B0CD-FC4295208A5C}"/>
              </a:ext>
            </a:extLst>
          </p:cNvPr>
          <p:cNvGrpSpPr/>
          <p:nvPr/>
        </p:nvGrpSpPr>
        <p:grpSpPr>
          <a:xfrm>
            <a:off x="966926" y="2777582"/>
            <a:ext cx="7765904" cy="582621"/>
            <a:chOff x="966926" y="2777582"/>
            <a:chExt cx="7765904" cy="582621"/>
          </a:xfrm>
        </p:grpSpPr>
        <p:sp>
          <p:nvSpPr>
            <p:cNvPr id="13" name="矩形 12"/>
            <p:cNvSpPr/>
            <p:nvPr/>
          </p:nvSpPr>
          <p:spPr>
            <a:xfrm>
              <a:off x="966926" y="2836983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代入</a:t>
              </a:r>
              <a:endParaRPr lang="zh-CN" altLang="en-US" dirty="0"/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0099114"/>
                </p:ext>
              </p:extLst>
            </p:nvPr>
          </p:nvGraphicFramePr>
          <p:xfrm>
            <a:off x="1791665" y="2850391"/>
            <a:ext cx="28067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47" name="Equation" r:id="rId9" imgW="2806560" imgH="457200" progId="Equation.DSMT4">
                    <p:embed/>
                  </p:oleObj>
                </mc:Choice>
                <mc:Fallback>
                  <p:oleObj name="Equation" r:id="rId9" imgW="2806560" imgH="457200" progId="Equation.DSMT4">
                    <p:embed/>
                    <p:pic>
                      <p:nvPicPr>
                        <p:cNvPr id="14" name="对象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665" y="2850391"/>
                          <a:ext cx="28067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/>
            <p:cNvSpPr/>
            <p:nvPr/>
          </p:nvSpPr>
          <p:spPr>
            <a:xfrm>
              <a:off x="4598365" y="2777582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中，经过计算整理后，有</a:t>
              </a:r>
            </a:p>
          </p:txBody>
        </p:sp>
      </p:grp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586756"/>
              </p:ext>
            </p:extLst>
          </p:nvPr>
        </p:nvGraphicFramePr>
        <p:xfrm>
          <a:off x="2855913" y="3408363"/>
          <a:ext cx="491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8" name="Equation" r:id="rId11" imgW="4914720" imgH="457200" progId="Equation.DSMT4">
                  <p:embed/>
                </p:oleObj>
              </mc:Choice>
              <mc:Fallback>
                <p:oleObj name="Equation" r:id="rId11" imgW="4914720" imgH="457200" progId="Equation.DSMT4">
                  <p:embed/>
                  <p:pic>
                    <p:nvPicPr>
                      <p:cNvPr id="16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3408363"/>
                        <a:ext cx="4914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921204"/>
              </p:ext>
            </p:extLst>
          </p:nvPr>
        </p:nvGraphicFramePr>
        <p:xfrm>
          <a:off x="4505325" y="4554538"/>
          <a:ext cx="21844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9" name="Equation" r:id="rId13" imgW="2184120" imgH="1549080" progId="Equation.DSMT4">
                  <p:embed/>
                </p:oleObj>
              </mc:Choice>
              <mc:Fallback>
                <p:oleObj name="Equation" r:id="rId13" imgW="2184120" imgH="1549080" progId="Equation.DSMT4">
                  <p:embed/>
                  <p:pic>
                    <p:nvPicPr>
                      <p:cNvPr id="17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4554538"/>
                        <a:ext cx="21844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4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5383349"/>
            <a:ext cx="9700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3.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如何求解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? 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前面两个是理论问题，后面一个是操作问题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先</a:t>
            </a:r>
            <a:endParaRPr lang="en-US" altLang="zh-CN" sz="28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6682352-BA2F-4038-B40F-7D85672EB223}"/>
              </a:ext>
            </a:extLst>
          </p:cNvPr>
          <p:cNvGrpSpPr/>
          <p:nvPr/>
        </p:nvGrpSpPr>
        <p:grpSpPr>
          <a:xfrm>
            <a:off x="966926" y="363538"/>
            <a:ext cx="9502775" cy="736600"/>
            <a:chOff x="966926" y="363538"/>
            <a:chExt cx="9502775" cy="736600"/>
          </a:xfrm>
        </p:grpSpPr>
        <p:sp>
          <p:nvSpPr>
            <p:cNvPr id="3" name="矩形 2"/>
            <p:cNvSpPr/>
            <p:nvPr/>
          </p:nvSpPr>
          <p:spPr>
            <a:xfrm>
              <a:off x="966926" y="473445"/>
              <a:ext cx="73954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这个方程组应该不难解，从第三个方程解得</a:t>
              </a:r>
              <a:endParaRPr lang="zh-CN" altLang="en-US" dirty="0"/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083693"/>
                </p:ext>
              </p:extLst>
            </p:nvPr>
          </p:nvGraphicFramePr>
          <p:xfrm>
            <a:off x="8013700" y="363538"/>
            <a:ext cx="7620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5" name="Equation" r:id="rId3" imgW="761760" imgH="736560" progId="Equation.DSMT4">
                    <p:embed/>
                  </p:oleObj>
                </mc:Choice>
                <mc:Fallback>
                  <p:oleObj name="Equation" r:id="rId3" imgW="761760" imgH="736560" progId="Equation.DSMT4">
                    <p:embed/>
                    <p:pic>
                      <p:nvPicPr>
                        <p:cNvPr id="4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3700" y="363538"/>
                          <a:ext cx="762000" cy="736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4"/>
            <p:cNvSpPr/>
            <p:nvPr/>
          </p:nvSpPr>
          <p:spPr>
            <a:xfrm>
              <a:off x="8848744" y="473445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代入得到</a:t>
              </a:r>
              <a:endParaRPr lang="zh-CN" altLang="en-US" dirty="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FF30737-9742-4D73-8697-183F89607AB8}"/>
              </a:ext>
            </a:extLst>
          </p:cNvPr>
          <p:cNvGrpSpPr/>
          <p:nvPr/>
        </p:nvGrpSpPr>
        <p:grpSpPr>
          <a:xfrm>
            <a:off x="966926" y="1009650"/>
            <a:ext cx="9594587" cy="737240"/>
            <a:chOff x="966926" y="1009650"/>
            <a:chExt cx="9594587" cy="737240"/>
          </a:xfrm>
        </p:grpSpPr>
        <p:sp>
          <p:nvSpPr>
            <p:cNvPr id="6" name="矩形 5"/>
            <p:cNvSpPr/>
            <p:nvPr/>
          </p:nvSpPr>
          <p:spPr>
            <a:xfrm>
              <a:off x="966926" y="1116980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第二个方程，又可以得到</a:t>
              </a:r>
              <a:endParaRPr lang="zh-CN" altLang="en-US" dirty="0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4421589"/>
                </p:ext>
              </p:extLst>
            </p:nvPr>
          </p:nvGraphicFramePr>
          <p:xfrm>
            <a:off x="5019675" y="1014413"/>
            <a:ext cx="7874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6" name="Equation" r:id="rId5" imgW="787320" imgH="723600" progId="Equation.DSMT4">
                    <p:embed/>
                  </p:oleObj>
                </mc:Choice>
                <mc:Fallback>
                  <p:oleObj name="Equation" r:id="rId5" imgW="787320" imgH="723600" progId="Equation.DSMT4">
                    <p:embed/>
                    <p:pic>
                      <p:nvPicPr>
                        <p:cNvPr id="7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9675" y="1014413"/>
                          <a:ext cx="787400" cy="723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5863388" y="111698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再用</a:t>
              </a:r>
              <a:endParaRPr lang="zh-CN" altLang="en-US" dirty="0"/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2638315"/>
                </p:ext>
              </p:extLst>
            </p:nvPr>
          </p:nvGraphicFramePr>
          <p:xfrm>
            <a:off x="6667500" y="1009650"/>
            <a:ext cx="7874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7" name="Equation" r:id="rId7" imgW="787320" imgH="723600" progId="Equation.DSMT4">
                    <p:embed/>
                  </p:oleObj>
                </mc:Choice>
                <mc:Fallback>
                  <p:oleObj name="Equation" r:id="rId7" imgW="787320" imgH="723600" progId="Equation.DSMT4">
                    <p:embed/>
                    <p:pic>
                      <p:nvPicPr>
                        <p:cNvPr id="9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500" y="1009650"/>
                          <a:ext cx="787400" cy="723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427355"/>
                </p:ext>
              </p:extLst>
            </p:nvPr>
          </p:nvGraphicFramePr>
          <p:xfrm>
            <a:off x="7576328" y="1010290"/>
            <a:ext cx="6604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8" name="Equation" r:id="rId9" imgW="660240" imgH="736560" progId="Equation.DSMT4">
                    <p:embed/>
                  </p:oleObj>
                </mc:Choice>
                <mc:Fallback>
                  <p:oleObj name="Equation" r:id="rId9" imgW="660240" imgH="736560" progId="Equation.DSMT4">
                    <p:embed/>
                    <p:pic>
                      <p:nvPicPr>
                        <p:cNvPr id="1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6328" y="1010290"/>
                          <a:ext cx="660400" cy="736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8222411" y="1141043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代入第一个方</a:t>
              </a:r>
              <a:endParaRPr lang="zh-CN" altLang="en-US" dirty="0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24A48FC-DD7C-4AEF-A6AD-71070830E2BE}"/>
              </a:ext>
            </a:extLst>
          </p:cNvPr>
          <p:cNvGrpSpPr/>
          <p:nvPr/>
        </p:nvGrpSpPr>
        <p:grpSpPr>
          <a:xfrm>
            <a:off x="966926" y="1736087"/>
            <a:ext cx="2067232" cy="736600"/>
            <a:chOff x="966926" y="1736087"/>
            <a:chExt cx="2067232" cy="736600"/>
          </a:xfrm>
        </p:grpSpPr>
        <p:sp>
          <p:nvSpPr>
            <p:cNvPr id="12" name="矩形 11"/>
            <p:cNvSpPr/>
            <p:nvPr/>
          </p:nvSpPr>
          <p:spPr>
            <a:xfrm>
              <a:off x="966926" y="1818714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程，得</a:t>
              </a:r>
              <a:endParaRPr lang="zh-CN" altLang="en-US" dirty="0"/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9479577"/>
                </p:ext>
              </p:extLst>
            </p:nvPr>
          </p:nvGraphicFramePr>
          <p:xfrm>
            <a:off x="2246758" y="1736087"/>
            <a:ext cx="7874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9" name="Equation" r:id="rId11" imgW="787320" imgH="736560" progId="Equation.DSMT4">
                    <p:embed/>
                  </p:oleObj>
                </mc:Choice>
                <mc:Fallback>
                  <p:oleObj name="Equation" r:id="rId11" imgW="787320" imgH="736560" progId="Equation.DSMT4">
                    <p:embed/>
                    <p:pic>
                      <p:nvPicPr>
                        <p:cNvPr id="13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6758" y="1736087"/>
                          <a:ext cx="787400" cy="736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9C7521B-D1A3-4632-9615-D773AF660E47}"/>
              </a:ext>
            </a:extLst>
          </p:cNvPr>
          <p:cNvGrpSpPr/>
          <p:nvPr/>
        </p:nvGrpSpPr>
        <p:grpSpPr>
          <a:xfrm>
            <a:off x="3034158" y="1712913"/>
            <a:ext cx="6078092" cy="736600"/>
            <a:chOff x="3034158" y="1712913"/>
            <a:chExt cx="6078092" cy="736600"/>
          </a:xfrm>
        </p:grpSpPr>
        <p:sp>
          <p:nvSpPr>
            <p:cNvPr id="14" name="矩形 13"/>
            <p:cNvSpPr/>
            <p:nvPr/>
          </p:nvSpPr>
          <p:spPr>
            <a:xfrm>
              <a:off x="3034158" y="181871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于是</a:t>
              </a:r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8305714"/>
                </p:ext>
              </p:extLst>
            </p:nvPr>
          </p:nvGraphicFramePr>
          <p:xfrm>
            <a:off x="3854450" y="1712913"/>
            <a:ext cx="52578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0" name="Equation" r:id="rId13" imgW="5257800" imgH="736560" progId="Equation.DSMT4">
                    <p:embed/>
                  </p:oleObj>
                </mc:Choice>
                <mc:Fallback>
                  <p:oleObj name="Equation" r:id="rId13" imgW="5257800" imgH="736560" progId="Equation.DSMT4">
                    <p:embed/>
                    <p:pic>
                      <p:nvPicPr>
                        <p:cNvPr id="15" name="对象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4450" y="1712913"/>
                          <a:ext cx="5257800" cy="736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13183DF-8CBD-4701-94B4-69D4EAC59CFA}"/>
              </a:ext>
            </a:extLst>
          </p:cNvPr>
          <p:cNvGrpSpPr/>
          <p:nvPr/>
        </p:nvGrpSpPr>
        <p:grpSpPr>
          <a:xfrm>
            <a:off x="966926" y="2472646"/>
            <a:ext cx="9463176" cy="547283"/>
            <a:chOff x="966926" y="2472646"/>
            <a:chExt cx="9463176" cy="547283"/>
          </a:xfrm>
        </p:grpSpPr>
        <p:sp>
          <p:nvSpPr>
            <p:cNvPr id="16" name="矩形 15"/>
            <p:cNvSpPr/>
            <p:nvPr/>
          </p:nvSpPr>
          <p:spPr>
            <a:xfrm>
              <a:off x="966926" y="2496709"/>
              <a:ext cx="5211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这样我们用线性方程求出了数列</a:t>
              </a:r>
              <a:endParaRPr lang="zh-CN" altLang="en-US" dirty="0"/>
            </a:p>
          </p:txBody>
        </p:sp>
        <p:graphicFrame>
          <p:nvGraphicFramePr>
            <p:cNvPr id="17" name="对象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7397887"/>
                </p:ext>
              </p:extLst>
            </p:nvPr>
          </p:nvGraphicFramePr>
          <p:xfrm>
            <a:off x="6236587" y="2561600"/>
            <a:ext cx="17653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1" name="Equation" r:id="rId15" imgW="1765080" imgH="406080" progId="Equation.DSMT4">
                    <p:embed/>
                  </p:oleObj>
                </mc:Choice>
                <mc:Fallback>
                  <p:oleObj name="Equation" r:id="rId15" imgW="1765080" imgH="406080" progId="Equation.DSMT4">
                    <p:embed/>
                    <p:pic>
                      <p:nvPicPr>
                        <p:cNvPr id="17" name="对象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6587" y="2561600"/>
                          <a:ext cx="17653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矩形 17"/>
            <p:cNvSpPr/>
            <p:nvPr/>
          </p:nvSpPr>
          <p:spPr>
            <a:xfrm>
              <a:off x="8091000" y="2472646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的和，得来不</a:t>
              </a:r>
              <a:endParaRPr lang="zh-CN" altLang="en-US" dirty="0"/>
            </a:p>
          </p:txBody>
        </p:sp>
      </p:grpSp>
      <p:sp>
        <p:nvSpPr>
          <p:cNvPr id="19" name="矩形 18"/>
          <p:cNvSpPr/>
          <p:nvPr/>
        </p:nvSpPr>
        <p:spPr>
          <a:xfrm>
            <a:off x="966926" y="310723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费太大的功夫！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406734" y="3080087"/>
            <a:ext cx="7130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从中我们也见识了线性方程组的广泛用处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21" name="矩形 20"/>
          <p:cNvSpPr/>
          <p:nvPr/>
        </p:nvSpPr>
        <p:spPr>
          <a:xfrm>
            <a:off x="962524" y="3693390"/>
            <a:ext cx="9946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根据我们以往的学习经验，在线性方程组求解时会问三个问题， 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966926" y="4270291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1.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方程组是否有解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? </a:t>
            </a:r>
          </a:p>
        </p:txBody>
      </p:sp>
      <p:sp>
        <p:nvSpPr>
          <p:cNvPr id="23" name="矩形 22"/>
          <p:cNvSpPr/>
          <p:nvPr/>
        </p:nvSpPr>
        <p:spPr>
          <a:xfrm>
            <a:off x="966926" y="4813201"/>
            <a:ext cx="7781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2.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在有解时，共有多少解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? 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解之间有何联系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? </a:t>
            </a:r>
          </a:p>
        </p:txBody>
      </p:sp>
      <p:sp>
        <p:nvSpPr>
          <p:cNvPr id="24" name="矩形 23"/>
          <p:cNvSpPr/>
          <p:nvPr/>
        </p:nvSpPr>
        <p:spPr>
          <a:xfrm>
            <a:off x="962524" y="5994815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来解决操作问题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5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6926" y="49638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二、克莱姆法则</a:t>
            </a:r>
          </a:p>
        </p:txBody>
      </p:sp>
      <p:sp>
        <p:nvSpPr>
          <p:cNvPr id="4" name="矩形 3"/>
          <p:cNvSpPr/>
          <p:nvPr/>
        </p:nvSpPr>
        <p:spPr>
          <a:xfrm>
            <a:off x="966926" y="1243464"/>
            <a:ext cx="9023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所谓的克莱姆法则，就是用行列式解线性方程组的方法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785332" y="124346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克莱姆，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66926" y="1831052"/>
            <a:ext cx="7547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瑞士数学家（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G. Cramer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，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1704-1752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）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CA50503-6782-4108-AB74-B6A344457D1F}"/>
              </a:ext>
            </a:extLst>
          </p:cNvPr>
          <p:cNvGrpSpPr/>
          <p:nvPr/>
        </p:nvGrpSpPr>
        <p:grpSpPr>
          <a:xfrm>
            <a:off x="966927" y="2442703"/>
            <a:ext cx="10046889" cy="523220"/>
            <a:chOff x="966927" y="2442703"/>
            <a:chExt cx="10046889" cy="523220"/>
          </a:xfrm>
        </p:grpSpPr>
        <p:sp>
          <p:nvSpPr>
            <p:cNvPr id="7" name="矩形 6"/>
            <p:cNvSpPr/>
            <p:nvPr/>
          </p:nvSpPr>
          <p:spPr>
            <a:xfrm>
              <a:off x="966927" y="2442703"/>
              <a:ext cx="64874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一个</a:t>
              </a:r>
              <a:r>
                <a:rPr lang="en-US" altLang="zh-CN" sz="2800" i="1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n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元线性方程是一个如下形式的方程 </a:t>
              </a:r>
              <a:endParaRPr lang="zh-CN" altLang="en-US" dirty="0"/>
            </a:p>
          </p:txBody>
        </p:sp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296542"/>
                </p:ext>
              </p:extLst>
            </p:nvPr>
          </p:nvGraphicFramePr>
          <p:xfrm>
            <a:off x="7356216" y="2503677"/>
            <a:ext cx="3657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2" name="Equation" r:id="rId3" imgW="3657600" imgH="431640" progId="Equation.DSMT4">
                    <p:embed/>
                  </p:oleObj>
                </mc:Choice>
                <mc:Fallback>
                  <p:oleObj name="Equation" r:id="rId3" imgW="3657600" imgH="431640" progId="Equation.DSMT4">
                    <p:embed/>
                    <p:pic>
                      <p:nvPicPr>
                        <p:cNvPr id="8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6216" y="2503677"/>
                          <a:ext cx="36576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896A370-D50B-4853-906C-0F958258CA41}"/>
              </a:ext>
            </a:extLst>
          </p:cNvPr>
          <p:cNvGrpSpPr/>
          <p:nvPr/>
        </p:nvGrpSpPr>
        <p:grpSpPr>
          <a:xfrm>
            <a:off x="966926" y="3023012"/>
            <a:ext cx="7919581" cy="554726"/>
            <a:chOff x="966926" y="3023012"/>
            <a:chExt cx="7919581" cy="554726"/>
          </a:xfrm>
        </p:grpSpPr>
        <p:sp>
          <p:nvSpPr>
            <p:cNvPr id="9" name="矩形 8"/>
            <p:cNvSpPr/>
            <p:nvPr/>
          </p:nvSpPr>
          <p:spPr>
            <a:xfrm>
              <a:off x="966926" y="302301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其中</a:t>
              </a:r>
              <a:endParaRPr lang="zh-CN" altLang="en-US" dirty="0"/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9168789"/>
                </p:ext>
              </p:extLst>
            </p:nvPr>
          </p:nvGraphicFramePr>
          <p:xfrm>
            <a:off x="1828060" y="3099771"/>
            <a:ext cx="19177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3" name="Equation" r:id="rId5" imgW="1917360" imgH="431640" progId="Equation.DSMT4">
                    <p:embed/>
                  </p:oleObj>
                </mc:Choice>
                <mc:Fallback>
                  <p:oleObj name="Equation" r:id="rId5" imgW="1917360" imgH="431640" progId="Equation.DSMT4">
                    <p:embed/>
                    <p:pic>
                      <p:nvPicPr>
                        <p:cNvPr id="1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060" y="3099771"/>
                          <a:ext cx="19177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3704084" y="3054518"/>
              <a:ext cx="2020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是实数，而 </a:t>
              </a:r>
              <a:endParaRPr lang="zh-CN" altLang="en-US" dirty="0"/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4652713"/>
                </p:ext>
              </p:extLst>
            </p:nvPr>
          </p:nvGraphicFramePr>
          <p:xfrm>
            <a:off x="5545138" y="3092450"/>
            <a:ext cx="15875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4" name="Equation" r:id="rId7" imgW="1587240" imgH="431640" progId="Equation.DSMT4">
                    <p:embed/>
                  </p:oleObj>
                </mc:Choice>
                <mc:Fallback>
                  <p:oleObj name="Equation" r:id="rId7" imgW="1587240" imgH="431640" progId="Equation.DSMT4">
                    <p:embed/>
                    <p:pic>
                      <p:nvPicPr>
                        <p:cNvPr id="12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5138" y="3092450"/>
                          <a:ext cx="15875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矩形 12"/>
            <p:cNvSpPr/>
            <p:nvPr/>
          </p:nvSpPr>
          <p:spPr>
            <a:xfrm>
              <a:off x="7086014" y="3053228"/>
              <a:ext cx="18004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是未知量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.</a:t>
              </a:r>
              <a:endParaRPr lang="zh-CN" altLang="en-US" dirty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8780985" y="3029165"/>
            <a:ext cx="2149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m 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个方程的</a:t>
            </a:r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n</a:t>
            </a:r>
            <a:endParaRPr lang="zh-CN" altLang="en-US" i="1" dirty="0"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85230" y="3634827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元线性方程组的一般形式是</a:t>
            </a: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623133" y="4162910"/>
          <a:ext cx="38227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5" name="Equation" r:id="rId9" imgW="3797280" imgH="1828800" progId="Equation.DSMT4">
                  <p:embed/>
                </p:oleObj>
              </mc:Choice>
              <mc:Fallback>
                <p:oleObj name="Equation" r:id="rId9" imgW="3797280" imgH="1828800" progId="Equation.DSMT4">
                  <p:embed/>
                  <p:pic>
                    <p:nvPicPr>
                      <p:cNvPr id="16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133" y="4162910"/>
                        <a:ext cx="38227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7013825" y="4731497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(6.3)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7CD80E9-376F-4C9D-B113-37343028752A}"/>
              </a:ext>
            </a:extLst>
          </p:cNvPr>
          <p:cNvGrpSpPr/>
          <p:nvPr/>
        </p:nvGrpSpPr>
        <p:grpSpPr>
          <a:xfrm>
            <a:off x="985230" y="5991710"/>
            <a:ext cx="8738589" cy="582128"/>
            <a:chOff x="985230" y="5991710"/>
            <a:chExt cx="8738589" cy="582128"/>
          </a:xfrm>
        </p:grpSpPr>
        <p:sp>
          <p:nvSpPr>
            <p:cNvPr id="2" name="矩形 1"/>
            <p:cNvSpPr/>
            <p:nvPr/>
          </p:nvSpPr>
          <p:spPr>
            <a:xfrm>
              <a:off x="6127963" y="5991710"/>
              <a:ext cx="3595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称为方程组的常数项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.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985230" y="6039836"/>
              <a:ext cx="1441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这里， </a:t>
              </a:r>
              <a:endParaRPr lang="zh-CN" altLang="en-US" dirty="0"/>
            </a:p>
          </p:txBody>
        </p:sp>
        <p:graphicFrame>
          <p:nvGraphicFramePr>
            <p:cNvPr id="19" name="对象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0726727"/>
                </p:ext>
              </p:extLst>
            </p:nvPr>
          </p:nvGraphicFramePr>
          <p:xfrm>
            <a:off x="2028825" y="6103938"/>
            <a:ext cx="3429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6" name="Equation" r:id="rId11" imgW="342720" imgH="469800" progId="Equation.DSMT4">
                    <p:embed/>
                  </p:oleObj>
                </mc:Choice>
                <mc:Fallback>
                  <p:oleObj name="Equation" r:id="rId11" imgW="342720" imgH="469800" progId="Equation.DSMT4">
                    <p:embed/>
                    <p:pic>
                      <p:nvPicPr>
                        <p:cNvPr id="19" name="对象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8825" y="6103938"/>
                          <a:ext cx="342900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矩形 19"/>
            <p:cNvSpPr/>
            <p:nvPr/>
          </p:nvSpPr>
          <p:spPr>
            <a:xfrm>
              <a:off x="2378524" y="6039836"/>
              <a:ext cx="39549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称为该方程组的系数， </a:t>
              </a:r>
              <a:endParaRPr lang="zh-CN" altLang="en-US" dirty="0"/>
            </a:p>
          </p:txBody>
        </p:sp>
        <p:graphicFrame>
          <p:nvGraphicFramePr>
            <p:cNvPr id="21" name="对象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8403791"/>
                </p:ext>
              </p:extLst>
            </p:nvPr>
          </p:nvGraphicFramePr>
          <p:xfrm>
            <a:off x="5940425" y="6103938"/>
            <a:ext cx="2540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7" name="Equation" r:id="rId13" imgW="253800" imgH="431640" progId="Equation.DSMT4">
                    <p:embed/>
                  </p:oleObj>
                </mc:Choice>
                <mc:Fallback>
                  <p:oleObj name="Equation" r:id="rId13" imgW="253800" imgH="431640" progId="Equation.DSMT4">
                    <p:embed/>
                    <p:pic>
                      <p:nvPicPr>
                        <p:cNvPr id="21" name="对象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425" y="6103938"/>
                          <a:ext cx="2540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362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  <p:bldP spid="15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53462E52-6B8F-4286-B0FC-55ECF9F93064}"/>
              </a:ext>
            </a:extLst>
          </p:cNvPr>
          <p:cNvGrpSpPr/>
          <p:nvPr/>
        </p:nvGrpSpPr>
        <p:grpSpPr>
          <a:xfrm>
            <a:off x="966926" y="953580"/>
            <a:ext cx="5420413" cy="547283"/>
            <a:chOff x="966926" y="953580"/>
            <a:chExt cx="5420413" cy="547283"/>
          </a:xfrm>
        </p:grpSpPr>
        <p:sp>
          <p:nvSpPr>
            <p:cNvPr id="3" name="矩形 2"/>
            <p:cNvSpPr/>
            <p:nvPr/>
          </p:nvSpPr>
          <p:spPr>
            <a:xfrm>
              <a:off x="966926" y="977643"/>
              <a:ext cx="32367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如果所有的常数项 </a:t>
              </a:r>
              <a:endParaRPr lang="zh-CN" altLang="en-US" dirty="0"/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2732714"/>
                </p:ext>
              </p:extLst>
            </p:nvPr>
          </p:nvGraphicFramePr>
          <p:xfrm>
            <a:off x="4008438" y="1036638"/>
            <a:ext cx="2540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70" name="Equation" r:id="rId3" imgW="253800" imgH="431640" progId="Equation.DSMT4">
                    <p:embed/>
                  </p:oleObj>
                </mc:Choice>
                <mc:Fallback>
                  <p:oleObj name="Equation" r:id="rId3" imgW="253800" imgH="431640" progId="Equation.DSMT4">
                    <p:embed/>
                    <p:pic>
                      <p:nvPicPr>
                        <p:cNvPr id="4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438" y="1036638"/>
                          <a:ext cx="2540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4"/>
            <p:cNvSpPr/>
            <p:nvPr/>
          </p:nvSpPr>
          <p:spPr>
            <a:xfrm>
              <a:off x="4227773" y="953580"/>
              <a:ext cx="21595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都等于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0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，即</a:t>
              </a:r>
            </a:p>
          </p:txBody>
        </p:sp>
      </p:grp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675275"/>
              </p:ext>
            </p:extLst>
          </p:nvPr>
        </p:nvGraphicFramePr>
        <p:xfrm>
          <a:off x="3427991" y="1570413"/>
          <a:ext cx="36449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1" name="Equation" r:id="rId5" imgW="3644640" imgH="1828800" progId="Equation.DSMT4">
                  <p:embed/>
                </p:oleObj>
              </mc:Choice>
              <mc:Fallback>
                <p:oleObj name="Equation" r:id="rId5" imgW="3644640" imgH="182880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991" y="1570413"/>
                        <a:ext cx="36449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7446117" y="2223203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(6.4)</a:t>
            </a:r>
          </a:p>
        </p:txBody>
      </p:sp>
      <p:sp>
        <p:nvSpPr>
          <p:cNvPr id="8" name="矩形 7"/>
          <p:cNvSpPr/>
          <p:nvPr/>
        </p:nvSpPr>
        <p:spPr>
          <a:xfrm>
            <a:off x="966926" y="3501189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那么称方程组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(6.4)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为齐次线性方程组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10" name="矩形 9"/>
          <p:cNvSpPr/>
          <p:nvPr/>
        </p:nvSpPr>
        <p:spPr>
          <a:xfrm>
            <a:off x="966926" y="4088777"/>
            <a:ext cx="7190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明显地，齐次线性方程组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(6.4)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总有零解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5A0A6FC-2165-4944-B7FE-0C46422CF2E5}"/>
              </a:ext>
            </a:extLst>
          </p:cNvPr>
          <p:cNvGrpSpPr/>
          <p:nvPr/>
        </p:nvGrpSpPr>
        <p:grpSpPr>
          <a:xfrm>
            <a:off x="7541483" y="4064714"/>
            <a:ext cx="2677339" cy="549796"/>
            <a:chOff x="7541483" y="4064714"/>
            <a:chExt cx="2677339" cy="549796"/>
          </a:xfrm>
        </p:grpSpPr>
        <p:sp>
          <p:nvSpPr>
            <p:cNvPr id="11" name="矩形 10"/>
            <p:cNvSpPr/>
            <p:nvPr/>
          </p:nvSpPr>
          <p:spPr>
            <a:xfrm>
              <a:off x="7541483" y="406471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即</a:t>
              </a:r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8761657"/>
                </p:ext>
              </p:extLst>
            </p:nvPr>
          </p:nvGraphicFramePr>
          <p:xfrm>
            <a:off x="8085222" y="4182710"/>
            <a:ext cx="2133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72" name="Equation" r:id="rId7" imgW="2133360" imgH="431640" progId="Equation.DSMT4">
                    <p:embed/>
                  </p:oleObj>
                </mc:Choice>
                <mc:Fallback>
                  <p:oleObj name="Equation" r:id="rId7" imgW="2133360" imgH="431640" progId="Equation.DSMT4">
                    <p:embed/>
                    <p:pic>
                      <p:nvPicPr>
                        <p:cNvPr id="12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5222" y="4182710"/>
                          <a:ext cx="21336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35F4FAC-5F64-4422-BF26-650DE3FFCFB9}"/>
              </a:ext>
            </a:extLst>
          </p:cNvPr>
          <p:cNvGrpSpPr/>
          <p:nvPr/>
        </p:nvGrpSpPr>
        <p:grpSpPr>
          <a:xfrm>
            <a:off x="1099418" y="4737248"/>
            <a:ext cx="3286393" cy="523220"/>
            <a:chOff x="1099418" y="4737248"/>
            <a:chExt cx="3286393" cy="523220"/>
          </a:xfrm>
        </p:grpSpPr>
        <p:sp>
          <p:nvSpPr>
            <p:cNvPr id="2" name="矩形 1"/>
            <p:cNvSpPr/>
            <p:nvPr/>
          </p:nvSpPr>
          <p:spPr>
            <a:xfrm>
              <a:off x="2585318" y="4737248"/>
              <a:ext cx="18004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是它的解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.</a:t>
              </a: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6649034"/>
                </p:ext>
              </p:extLst>
            </p:nvPr>
          </p:nvGraphicFramePr>
          <p:xfrm>
            <a:off x="1099418" y="4809803"/>
            <a:ext cx="1485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73" name="Equation" r:id="rId9" imgW="1485720" imgH="393480" progId="Equation.DSMT4">
                    <p:embed/>
                  </p:oleObj>
                </mc:Choice>
                <mc:Fallback>
                  <p:oleObj name="Equation" r:id="rId9" imgW="1485720" imgH="393480" progId="Equation.DSMT4">
                    <p:embed/>
                    <p:pic>
                      <p:nvPicPr>
                        <p:cNvPr id="13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9418" y="4809803"/>
                          <a:ext cx="14859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3233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3964559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称为原方程组的系数矩阵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1291589"/>
            <a:ext cx="7948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线性方程组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(6.3)(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或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(6.4))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的系数组成的矩阵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398387"/>
              </p:ext>
            </p:extLst>
          </p:nvPr>
        </p:nvGraphicFramePr>
        <p:xfrm>
          <a:off x="4502943" y="1987984"/>
          <a:ext cx="3186113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4" name="Equation" r:id="rId3" imgW="3162240" imgH="1803240" progId="Equation.DSMT4">
                  <p:embed/>
                </p:oleObj>
              </mc:Choice>
              <mc:Fallback>
                <p:oleObj name="Equation" r:id="rId3" imgW="3162240" imgH="180324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943" y="1987984"/>
                        <a:ext cx="3186113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2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24FE498F-3735-438B-8CD4-77ADE7A16506}"/>
              </a:ext>
            </a:extLst>
          </p:cNvPr>
          <p:cNvGrpSpPr/>
          <p:nvPr/>
        </p:nvGrpSpPr>
        <p:grpSpPr>
          <a:xfrm>
            <a:off x="894799" y="767588"/>
            <a:ext cx="9938583" cy="1016000"/>
            <a:chOff x="894799" y="767588"/>
            <a:chExt cx="9938583" cy="1016000"/>
          </a:xfrm>
        </p:grpSpPr>
        <p:sp>
          <p:nvSpPr>
            <p:cNvPr id="3" name="矩形 2"/>
            <p:cNvSpPr/>
            <p:nvPr/>
          </p:nvSpPr>
          <p:spPr>
            <a:xfrm>
              <a:off x="894799" y="1001705"/>
              <a:ext cx="53912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下面先从熟悉的二元一次方程组 </a:t>
              </a:r>
              <a:endParaRPr lang="zh-CN" altLang="en-US" dirty="0"/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3638111"/>
                </p:ext>
              </p:extLst>
            </p:nvPr>
          </p:nvGraphicFramePr>
          <p:xfrm>
            <a:off x="6133816" y="767588"/>
            <a:ext cx="25400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78" name="Equation" r:id="rId3" imgW="2539800" imgH="1015920" progId="Equation.DSMT4">
                    <p:embed/>
                  </p:oleObj>
                </mc:Choice>
                <mc:Fallback>
                  <p:oleObj name="Equation" r:id="rId3" imgW="2539800" imgH="1015920" progId="Equation.DSMT4">
                    <p:embed/>
                    <p:pic>
                      <p:nvPicPr>
                        <p:cNvPr id="4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3816" y="767588"/>
                          <a:ext cx="2540000" cy="101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4"/>
            <p:cNvSpPr/>
            <p:nvPr/>
          </p:nvSpPr>
          <p:spPr>
            <a:xfrm>
              <a:off x="8673816" y="1001705"/>
              <a:ext cx="21595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(6.1)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开始，</a:t>
              </a:r>
              <a:endParaRPr lang="zh-CN" altLang="en-US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970517" y="1770262"/>
            <a:ext cx="5391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用消元法求解，得出克莱姆法则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62F6780-2F80-4D11-9561-1F0E4DA43562}"/>
              </a:ext>
            </a:extLst>
          </p:cNvPr>
          <p:cNvGrpSpPr/>
          <p:nvPr/>
        </p:nvGrpSpPr>
        <p:grpSpPr>
          <a:xfrm>
            <a:off x="966926" y="2541221"/>
            <a:ext cx="10100126" cy="523220"/>
            <a:chOff x="966926" y="2541221"/>
            <a:chExt cx="10100126" cy="523220"/>
          </a:xfrm>
        </p:grpSpPr>
        <p:sp>
          <p:nvSpPr>
            <p:cNvPr id="7" name="矩形 6"/>
            <p:cNvSpPr/>
            <p:nvPr/>
          </p:nvSpPr>
          <p:spPr>
            <a:xfrm>
              <a:off x="966926" y="2541221"/>
              <a:ext cx="75688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由第一节，当方程组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(6.1)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的系数矩阵的行列式 </a:t>
              </a:r>
            </a:p>
          </p:txBody>
        </p:sp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036667"/>
                </p:ext>
              </p:extLst>
            </p:nvPr>
          </p:nvGraphicFramePr>
          <p:xfrm>
            <a:off x="8463552" y="2636394"/>
            <a:ext cx="2603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79" name="Equation" r:id="rId5" imgW="2603160" imgH="380880" progId="Equation.DSMT4">
                    <p:embed/>
                  </p:oleObj>
                </mc:Choice>
                <mc:Fallback>
                  <p:oleObj name="Equation" r:id="rId5" imgW="2603160" imgH="380880" progId="Equation.DSMT4">
                    <p:embed/>
                    <p:pic>
                      <p:nvPicPr>
                        <p:cNvPr id="8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3552" y="2636394"/>
                          <a:ext cx="26035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901D58C-E713-45E4-B2F8-500039A2B697}"/>
              </a:ext>
            </a:extLst>
          </p:cNvPr>
          <p:cNvGrpSpPr/>
          <p:nvPr/>
        </p:nvGrpSpPr>
        <p:grpSpPr>
          <a:xfrm>
            <a:off x="966926" y="3287713"/>
            <a:ext cx="6070462" cy="723900"/>
            <a:chOff x="966926" y="3287713"/>
            <a:chExt cx="6070462" cy="723900"/>
          </a:xfrm>
        </p:grpSpPr>
        <p:sp>
          <p:nvSpPr>
            <p:cNvPr id="9" name="矩形 8"/>
            <p:cNvSpPr/>
            <p:nvPr/>
          </p:nvSpPr>
          <p:spPr>
            <a:xfrm>
              <a:off x="966926" y="3404937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时，有</a:t>
              </a:r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62013"/>
                </p:ext>
              </p:extLst>
            </p:nvPr>
          </p:nvGraphicFramePr>
          <p:xfrm>
            <a:off x="2178050" y="3287713"/>
            <a:ext cx="21336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0" name="Equation" r:id="rId7" imgW="2133360" imgH="723600" progId="Equation.DSMT4">
                    <p:embed/>
                  </p:oleObj>
                </mc:Choice>
                <mc:Fallback>
                  <p:oleObj name="Equation" r:id="rId7" imgW="2133360" imgH="723600" progId="Equation.DSMT4">
                    <p:embed/>
                    <p:pic>
                      <p:nvPicPr>
                        <p:cNvPr id="1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8050" y="3287713"/>
                          <a:ext cx="2133600" cy="723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613107"/>
                </p:ext>
              </p:extLst>
            </p:nvPr>
          </p:nvGraphicFramePr>
          <p:xfrm>
            <a:off x="4929188" y="3287713"/>
            <a:ext cx="21082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1" name="Equation" r:id="rId9" imgW="2108160" imgH="723600" progId="Equation.DSMT4">
                    <p:embed/>
                  </p:oleObj>
                </mc:Choice>
                <mc:Fallback>
                  <p:oleObj name="Equation" r:id="rId9" imgW="2108160" imgH="723600" progId="Equation.DSMT4">
                    <p:embed/>
                    <p:pic>
                      <p:nvPicPr>
                        <p:cNvPr id="11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9188" y="3287713"/>
                          <a:ext cx="2108200" cy="723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A91799B-E584-4E18-BEEC-F892E6212B96}"/>
              </a:ext>
            </a:extLst>
          </p:cNvPr>
          <p:cNvGrpSpPr/>
          <p:nvPr/>
        </p:nvGrpSpPr>
        <p:grpSpPr>
          <a:xfrm>
            <a:off x="966926" y="5313363"/>
            <a:ext cx="6641962" cy="762000"/>
            <a:chOff x="966926" y="5313363"/>
            <a:chExt cx="6641962" cy="762000"/>
          </a:xfrm>
        </p:grpSpPr>
        <p:sp>
          <p:nvSpPr>
            <p:cNvPr id="2" name="矩形 1"/>
            <p:cNvSpPr/>
            <p:nvPr/>
          </p:nvSpPr>
          <p:spPr>
            <a:xfrm>
              <a:off x="966926" y="5414212"/>
              <a:ext cx="43140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那么方程组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(3)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有唯一解：</a:t>
              </a:r>
              <a:endPara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endParaRPr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6094748"/>
                </p:ext>
              </p:extLst>
            </p:nvPr>
          </p:nvGraphicFramePr>
          <p:xfrm>
            <a:off x="5246688" y="5313363"/>
            <a:ext cx="23622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2" name="Equation" r:id="rId11" imgW="2361960" imgH="761760" progId="Equation.DSMT4">
                    <p:embed/>
                  </p:oleObj>
                </mc:Choice>
                <mc:Fallback>
                  <p:oleObj name="Equation" r:id="rId11" imgW="2361960" imgH="761760" progId="Equation.DSMT4">
                    <p:embed/>
                    <p:pic>
                      <p:nvPicPr>
                        <p:cNvPr id="14" name="对象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6688" y="5313363"/>
                          <a:ext cx="2362200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7AF6E16-5A7E-4142-8420-625D33D01BDF}"/>
              </a:ext>
            </a:extLst>
          </p:cNvPr>
          <p:cNvGrpSpPr/>
          <p:nvPr/>
        </p:nvGrpSpPr>
        <p:grpSpPr>
          <a:xfrm>
            <a:off x="966926" y="4233863"/>
            <a:ext cx="5429112" cy="889000"/>
            <a:chOff x="966926" y="4233863"/>
            <a:chExt cx="5429112" cy="889000"/>
          </a:xfrm>
        </p:grpSpPr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5811273"/>
                </p:ext>
              </p:extLst>
            </p:nvPr>
          </p:nvGraphicFramePr>
          <p:xfrm>
            <a:off x="2247900" y="4233863"/>
            <a:ext cx="17526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3" name="Equation" r:id="rId13" imgW="1752480" imgH="888840" progId="Equation.DSMT4">
                    <p:embed/>
                  </p:oleObj>
                </mc:Choice>
                <mc:Fallback>
                  <p:oleObj name="Equation" r:id="rId13" imgW="1752480" imgH="888840" progId="Equation.DSMT4">
                    <p:embed/>
                    <p:pic>
                      <p:nvPicPr>
                        <p:cNvPr id="12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7900" y="4233863"/>
                          <a:ext cx="1752600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2811959"/>
                </p:ext>
              </p:extLst>
            </p:nvPr>
          </p:nvGraphicFramePr>
          <p:xfrm>
            <a:off x="4656138" y="4233863"/>
            <a:ext cx="17399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4" name="Equation" r:id="rId15" imgW="1739880" imgH="888840" progId="Equation.DSMT4">
                    <p:embed/>
                  </p:oleObj>
                </mc:Choice>
                <mc:Fallback>
                  <p:oleObj name="Equation" r:id="rId15" imgW="1739880" imgH="888840" progId="Equation.DSMT4">
                    <p:embed/>
                    <p:pic>
                      <p:nvPicPr>
                        <p:cNvPr id="13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138" y="4233863"/>
                          <a:ext cx="1739900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/>
            <p:cNvSpPr/>
            <p:nvPr/>
          </p:nvSpPr>
          <p:spPr>
            <a:xfrm>
              <a:off x="966926" y="4370549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如果令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52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6926" y="329066"/>
            <a:ext cx="6637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上述讨论可以推广到更一般的情形，就是</a:t>
            </a:r>
          </a:p>
        </p:txBody>
      </p:sp>
      <p:sp>
        <p:nvSpPr>
          <p:cNvPr id="4" name="矩形 3"/>
          <p:cNvSpPr/>
          <p:nvPr/>
        </p:nvSpPr>
        <p:spPr>
          <a:xfrm>
            <a:off x="966926" y="100170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定理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1 </a:t>
            </a:r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（克莱姆法则）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D26B201-D500-4818-AA1C-BBB9E536530A}"/>
              </a:ext>
            </a:extLst>
          </p:cNvPr>
          <p:cNvGrpSpPr/>
          <p:nvPr/>
        </p:nvGrpSpPr>
        <p:grpSpPr>
          <a:xfrm>
            <a:off x="969476" y="1191129"/>
            <a:ext cx="10094009" cy="1828800"/>
            <a:chOff x="969476" y="1191129"/>
            <a:chExt cx="10094009" cy="1828800"/>
          </a:xfrm>
        </p:grpSpPr>
        <p:sp>
          <p:nvSpPr>
            <p:cNvPr id="5" name="矩形 4"/>
            <p:cNvSpPr/>
            <p:nvPr/>
          </p:nvSpPr>
          <p:spPr>
            <a:xfrm>
              <a:off x="969476" y="1843919"/>
              <a:ext cx="54809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假设</a:t>
              </a:r>
              <a:r>
                <a:rPr lang="zh-CN" altLang="en-US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 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n 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个方程的 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n 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元线性方程组 </a:t>
              </a:r>
              <a:endParaRPr lang="zh-CN" altLang="en-US" dirty="0"/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7702490"/>
                </p:ext>
              </p:extLst>
            </p:nvPr>
          </p:nvGraphicFramePr>
          <p:xfrm>
            <a:off x="6334160" y="1191129"/>
            <a:ext cx="3632200" cy="182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7" name="Equation" r:id="rId3" imgW="3632040" imgH="1828800" progId="Equation.DSMT4">
                    <p:embed/>
                  </p:oleObj>
                </mc:Choice>
                <mc:Fallback>
                  <p:oleObj name="Equation" r:id="rId3" imgW="3632040" imgH="1828800" progId="Equation.DSMT4">
                    <p:embed/>
                    <p:pic>
                      <p:nvPicPr>
                        <p:cNvPr id="6" name="对象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4160" y="1191129"/>
                          <a:ext cx="3632200" cy="182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9981137" y="1845545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(6.5)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52A6173-7642-4C5A-BE3E-92D17E7FFD14}"/>
              </a:ext>
            </a:extLst>
          </p:cNvPr>
          <p:cNvGrpSpPr/>
          <p:nvPr/>
        </p:nvGrpSpPr>
        <p:grpSpPr>
          <a:xfrm>
            <a:off x="966926" y="3264594"/>
            <a:ext cx="8883129" cy="555281"/>
            <a:chOff x="966926" y="3264594"/>
            <a:chExt cx="8883129" cy="555281"/>
          </a:xfrm>
        </p:grpSpPr>
        <p:sp>
          <p:nvSpPr>
            <p:cNvPr id="8" name="矩形 7"/>
            <p:cNvSpPr/>
            <p:nvPr/>
          </p:nvSpPr>
          <p:spPr>
            <a:xfrm>
              <a:off x="966926" y="3296655"/>
              <a:ext cx="34563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系数矩阵</a:t>
              </a:r>
              <a:r>
                <a:rPr lang="en-US" altLang="zh-CN" sz="2800" i="1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A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的行列式 </a:t>
              </a:r>
              <a:endParaRPr lang="zh-CN" altLang="en-US" dirty="0"/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0952855"/>
                </p:ext>
              </p:extLst>
            </p:nvPr>
          </p:nvGraphicFramePr>
          <p:xfrm>
            <a:off x="4135438" y="3392488"/>
            <a:ext cx="14859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8" name="Equation" r:id="rId5" imgW="1485720" imgH="380880" progId="Equation.DSMT4">
                    <p:embed/>
                  </p:oleObj>
                </mc:Choice>
                <mc:Fallback>
                  <p:oleObj name="Equation" r:id="rId5" imgW="1485720" imgH="380880" progId="Equation.DSMT4">
                    <p:embed/>
                    <p:pic>
                      <p:nvPicPr>
                        <p:cNvPr id="9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5438" y="3392488"/>
                          <a:ext cx="14859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矩形 9"/>
            <p:cNvSpPr/>
            <p:nvPr/>
          </p:nvSpPr>
          <p:spPr>
            <a:xfrm>
              <a:off x="5536054" y="3264594"/>
              <a:ext cx="43140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那么方程组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(6.5)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有唯一解</a:t>
              </a:r>
            </a:p>
          </p:txBody>
        </p:sp>
      </p:grp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686175" y="3875003"/>
          <a:ext cx="3556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9" name="Equation" r:id="rId7" imgW="3555720" imgH="761760" progId="Equation.DSMT4">
                  <p:embed/>
                </p:oleObj>
              </mc:Choice>
              <mc:Fallback>
                <p:oleObj name="Equation" r:id="rId7" imgW="3555720" imgH="76176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3875003"/>
                        <a:ext cx="3556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id="{555A0B13-E065-4BC8-BE23-5C9E084A87AF}"/>
              </a:ext>
            </a:extLst>
          </p:cNvPr>
          <p:cNvGrpSpPr/>
          <p:nvPr/>
        </p:nvGrpSpPr>
        <p:grpSpPr>
          <a:xfrm>
            <a:off x="969476" y="4730750"/>
            <a:ext cx="8316729" cy="1828800"/>
            <a:chOff x="969476" y="4730750"/>
            <a:chExt cx="8316729" cy="1828800"/>
          </a:xfrm>
        </p:grpSpPr>
        <p:sp>
          <p:nvSpPr>
            <p:cNvPr id="2" name="矩形 1"/>
            <p:cNvSpPr/>
            <p:nvPr/>
          </p:nvSpPr>
          <p:spPr>
            <a:xfrm>
              <a:off x="969476" y="533923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其中</a:t>
              </a:r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9472945"/>
                </p:ext>
              </p:extLst>
            </p:nvPr>
          </p:nvGraphicFramePr>
          <p:xfrm>
            <a:off x="2161505" y="4730750"/>
            <a:ext cx="5207000" cy="182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0" name="Equation" r:id="rId9" imgW="5206680" imgH="1828800" progId="Equation.DSMT4">
                    <p:embed/>
                  </p:oleObj>
                </mc:Choice>
                <mc:Fallback>
                  <p:oleObj name="Equation" r:id="rId9" imgW="5206680" imgH="1828800" progId="Equation.DSMT4">
                    <p:embed/>
                    <p:pic>
                      <p:nvPicPr>
                        <p:cNvPr id="12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1505" y="4730750"/>
                          <a:ext cx="5207000" cy="182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0165461"/>
                </p:ext>
              </p:extLst>
            </p:nvPr>
          </p:nvGraphicFramePr>
          <p:xfrm>
            <a:off x="7482805" y="5543550"/>
            <a:ext cx="18034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1" name="Equation" r:id="rId11" imgW="1803240" imgH="330120" progId="Equation.DSMT4">
                    <p:embed/>
                  </p:oleObj>
                </mc:Choice>
                <mc:Fallback>
                  <p:oleObj name="Equation" r:id="rId11" imgW="1803240" imgH="330120" progId="Equation.DSMT4">
                    <p:embed/>
                    <p:pic>
                      <p:nvPicPr>
                        <p:cNvPr id="13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2805" y="5543550"/>
                          <a:ext cx="180340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524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6926" y="104983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推论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69737" y="1049832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如果齐次线性方程组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865438" y="1758950"/>
          <a:ext cx="3530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6" name="Equation" r:id="rId3" imgW="3530520" imgH="1828800" progId="Equation.DSMT4">
                  <p:embed/>
                </p:oleObj>
              </mc:Choice>
              <mc:Fallback>
                <p:oleObj name="Equation" r:id="rId3" imgW="3530520" imgH="18288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1758950"/>
                        <a:ext cx="35306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>
            <a:extLst>
              <a:ext uri="{FF2B5EF4-FFF2-40B4-BE49-F238E27FC236}">
                <a16:creationId xmlns:a16="http://schemas.microsoft.com/office/drawing/2014/main" id="{3F9D6A82-2242-4EDA-8674-6DE58FC9CE09}"/>
              </a:ext>
            </a:extLst>
          </p:cNvPr>
          <p:cNvGrpSpPr/>
          <p:nvPr/>
        </p:nvGrpSpPr>
        <p:grpSpPr>
          <a:xfrm>
            <a:off x="966926" y="3913348"/>
            <a:ext cx="7906912" cy="547283"/>
            <a:chOff x="966926" y="3913348"/>
            <a:chExt cx="7906912" cy="547283"/>
          </a:xfrm>
        </p:grpSpPr>
        <p:sp>
          <p:nvSpPr>
            <p:cNvPr id="2" name="矩形 1"/>
            <p:cNvSpPr/>
            <p:nvPr/>
          </p:nvSpPr>
          <p:spPr>
            <a:xfrm>
              <a:off x="5996127" y="3913348"/>
              <a:ext cx="28777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那么它只有零解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.</a:t>
              </a:r>
              <a:endPara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966926" y="3937411"/>
              <a:ext cx="38154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的系数矩阵</a:t>
              </a:r>
              <a:r>
                <a:rPr lang="en-US" altLang="zh-CN" sz="2800" i="1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A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的行列式 </a:t>
              </a:r>
              <a:endParaRPr lang="zh-CN" altLang="en-US" dirty="0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4210793"/>
                </p:ext>
              </p:extLst>
            </p:nvPr>
          </p:nvGraphicFramePr>
          <p:xfrm>
            <a:off x="4495800" y="4049713"/>
            <a:ext cx="14859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27" name="Equation" r:id="rId5" imgW="1485720" imgH="380880" progId="Equation.DSMT4">
                    <p:embed/>
                  </p:oleObj>
                </mc:Choice>
                <mc:Fallback>
                  <p:oleObj name="Equation" r:id="rId5" imgW="1485720" imgH="380880" progId="Equation.DSMT4">
                    <p:embed/>
                    <p:pic>
                      <p:nvPicPr>
                        <p:cNvPr id="7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4049713"/>
                          <a:ext cx="14859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129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4360" y="5680403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所以， 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56856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1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85421" y="568569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用克莱姆法则解下列线性方程组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974808" y="209885"/>
          <a:ext cx="2336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8" name="Equation" r:id="rId3" imgW="2336760" imgH="1371600" progId="Equation.DSMT4">
                  <p:embed/>
                </p:oleObj>
              </mc:Choice>
              <mc:Fallback>
                <p:oleObj name="Equation" r:id="rId3" imgW="2336760" imgH="13716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4808" y="209885"/>
                        <a:ext cx="2336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966926" y="167547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85070" y="1666527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因为系数行列式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73313"/>
              </p:ext>
            </p:extLst>
          </p:nvPr>
        </p:nvGraphicFramePr>
        <p:xfrm>
          <a:off x="4606925" y="1839913"/>
          <a:ext cx="2946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9" name="Equation" r:id="rId5" imgW="2946240" imgH="1346040" progId="Equation.DSMT4">
                  <p:embed/>
                </p:oleObj>
              </mc:Choice>
              <mc:Fallback>
                <p:oleObj name="Equation" r:id="rId5" imgW="2946240" imgH="134604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5" y="1839913"/>
                        <a:ext cx="29464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966926" y="3182506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所以方程组有唯一解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又</a:t>
            </a: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922218"/>
              </p:ext>
            </p:extLst>
          </p:nvPr>
        </p:nvGraphicFramePr>
        <p:xfrm>
          <a:off x="1739900" y="3816350"/>
          <a:ext cx="24511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0" name="Equation" r:id="rId7" imgW="2450880" imgH="1346040" progId="Equation.DSMT4">
                  <p:embed/>
                </p:oleObj>
              </mc:Choice>
              <mc:Fallback>
                <p:oleObj name="Equation" r:id="rId7" imgW="2450880" imgH="134604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3816350"/>
                        <a:ext cx="24511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417768"/>
              </p:ext>
            </p:extLst>
          </p:nvPr>
        </p:nvGraphicFramePr>
        <p:xfrm>
          <a:off x="4767263" y="3848100"/>
          <a:ext cx="25019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1" name="Equation" r:id="rId9" imgW="2501640" imgH="1346040" progId="Equation.DSMT4">
                  <p:embed/>
                </p:oleObj>
              </mc:Choice>
              <mc:Fallback>
                <p:oleObj name="Equation" r:id="rId9" imgW="2501640" imgH="1346040" progId="Equation.DSMT4">
                  <p:embed/>
                  <p:pic>
                    <p:nvPicPr>
                      <p:cNvPr id="12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3848100"/>
                        <a:ext cx="25019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341322"/>
              </p:ext>
            </p:extLst>
          </p:nvPr>
        </p:nvGraphicFramePr>
        <p:xfrm>
          <a:off x="7966075" y="3802063"/>
          <a:ext cx="24765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2" name="Equation" r:id="rId11" imgW="2476440" imgH="1346040" progId="Equation.DSMT4">
                  <p:embed/>
                </p:oleObj>
              </mc:Choice>
              <mc:Fallback>
                <p:oleObj name="Equation" r:id="rId11" imgW="2476440" imgH="1346040" progId="Equation.DSMT4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6075" y="3802063"/>
                        <a:ext cx="24765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024148"/>
              </p:ext>
            </p:extLst>
          </p:nvPr>
        </p:nvGraphicFramePr>
        <p:xfrm>
          <a:off x="2397125" y="5543550"/>
          <a:ext cx="1498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3" name="Equation" r:id="rId13" imgW="1498320" imgH="825480" progId="Equation.DSMT4">
                  <p:embed/>
                </p:oleObj>
              </mc:Choice>
              <mc:Fallback>
                <p:oleObj name="Equation" r:id="rId13" imgW="1498320" imgH="825480" progId="Equation.DSMT4">
                  <p:embed/>
                  <p:pic>
                    <p:nvPicPr>
                      <p:cNvPr id="14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5543550"/>
                        <a:ext cx="1498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430709"/>
              </p:ext>
            </p:extLst>
          </p:nvPr>
        </p:nvGraphicFramePr>
        <p:xfrm>
          <a:off x="4478338" y="5543550"/>
          <a:ext cx="1600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4" name="Equation" r:id="rId15" imgW="1600200" imgH="825480" progId="Equation.DSMT4">
                  <p:embed/>
                </p:oleObj>
              </mc:Choice>
              <mc:Fallback>
                <p:oleObj name="Equation" r:id="rId15" imgW="1600200" imgH="825480" progId="Equation.DSMT4">
                  <p:embed/>
                  <p:pic>
                    <p:nvPicPr>
                      <p:cNvPr id="15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5543550"/>
                        <a:ext cx="1600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797859"/>
              </p:ext>
            </p:extLst>
          </p:nvPr>
        </p:nvGraphicFramePr>
        <p:xfrm>
          <a:off x="6829425" y="5529263"/>
          <a:ext cx="1536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5" name="Equation" r:id="rId17" imgW="1536480" imgH="825480" progId="Equation.DSMT4">
                  <p:embed/>
                </p:oleObj>
              </mc:Choice>
              <mc:Fallback>
                <p:oleObj name="Equation" r:id="rId17" imgW="1536480" imgH="825480" progId="Equation.DSMT4">
                  <p:embed/>
                  <p:pic>
                    <p:nvPicPr>
                      <p:cNvPr id="16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425" y="5529263"/>
                        <a:ext cx="15367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1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1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6589" y="4635549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姆法则同样是不能用的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966927" y="1099084"/>
            <a:ext cx="9909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克莱姆法则在理论上是很完善，但是它有两个非常明显的弱点，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66927" y="1758861"/>
            <a:ext cx="10106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第一计算行列式不那么容易，特别是高阶行列式（高阶行列式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66927" y="2444969"/>
            <a:ext cx="10611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的定义将在下节介绍），计算量很大；第二个弱点更大，就是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86589" y="3205736"/>
            <a:ext cx="10038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对于方程个数与未知数个数不相等的方程组，克莱姆法则就不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66927" y="3961474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能直接用了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06178" y="3961474"/>
            <a:ext cx="8067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即便两者个数相同，但系数行列式为零时，克莱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941518" y="463554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所以必须寻找更有效的方法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537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A25A5B0-D8A3-4FFD-A7E3-A91647C63D96}"/>
              </a:ext>
            </a:extLst>
          </p:cNvPr>
          <p:cNvSpPr/>
          <p:nvPr/>
        </p:nvSpPr>
        <p:spPr>
          <a:xfrm>
            <a:off x="832473" y="416164"/>
            <a:ext cx="10522820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加括号是为了表示这几个数是一个整体</a:t>
            </a:r>
            <a:r>
              <a:rPr lang="en-US" altLang="zh-CN" sz="2800" dirty="0">
                <a:latin typeface="+mn-ea"/>
                <a:cs typeface="Levenim MT" panose="02010502060101010101" pitchFamily="2" charset="-79"/>
              </a:rPr>
              <a:t>.</a:t>
            </a: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甚至可以把常数项一起拿</a:t>
            </a:r>
            <a:endParaRPr lang="zh-CN" altLang="zh-CN" sz="2800" dirty="0">
              <a:latin typeface="+mn-ea"/>
              <a:cs typeface="Levenim MT" panose="02010502060101010101" pitchFamily="2" charset="-79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F744660-C6F0-42C4-AC75-08B892AA261D}"/>
              </a:ext>
            </a:extLst>
          </p:cNvPr>
          <p:cNvSpPr/>
          <p:nvPr/>
        </p:nvSpPr>
        <p:spPr>
          <a:xfrm>
            <a:off x="832473" y="1053839"/>
            <a:ext cx="2527109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来制成数表：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4F17833-8CF1-4C28-803C-2A97923FFE71}"/>
              </a:ext>
            </a:extLst>
          </p:cNvPr>
          <p:cNvSpPr/>
          <p:nvPr/>
        </p:nvSpPr>
        <p:spPr>
          <a:xfrm>
            <a:off x="832473" y="1691514"/>
            <a:ext cx="3881775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这样对二元一次方程组</a:t>
            </a:r>
          </a:p>
        </p:txBody>
      </p:sp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F0C263B7-B023-454A-A0FF-1E3AB891D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50850"/>
              </p:ext>
            </p:extLst>
          </p:nvPr>
        </p:nvGraphicFramePr>
        <p:xfrm>
          <a:off x="4919565" y="2329189"/>
          <a:ext cx="2603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quation" r:id="rId3" imgW="2603160" imgH="1015920" progId="Equation.DSMT4">
                  <p:embed/>
                </p:oleObj>
              </mc:Choice>
              <mc:Fallback>
                <p:oleObj name="Equation" r:id="rId3" imgW="2603160" imgH="101592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AAE73F6A-A96F-48C4-9255-B459D77E4A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565" y="2329189"/>
                        <a:ext cx="2603500" cy="10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2A66AC88-75B1-49F5-91AE-563FAE399874}"/>
              </a:ext>
            </a:extLst>
          </p:cNvPr>
          <p:cNvGrpSpPr/>
          <p:nvPr/>
        </p:nvGrpSpPr>
        <p:grpSpPr>
          <a:xfrm>
            <a:off x="832472" y="3447819"/>
            <a:ext cx="10777687" cy="1016000"/>
            <a:chOff x="832472" y="3447819"/>
            <a:chExt cx="10777687" cy="101600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E0ACB53-EDDB-4488-96E0-BDD44F7D6F16}"/>
                </a:ext>
              </a:extLst>
            </p:cNvPr>
            <p:cNvSpPr/>
            <p:nvPr/>
          </p:nvSpPr>
          <p:spPr>
            <a:xfrm>
              <a:off x="832472" y="3554180"/>
              <a:ext cx="5642843" cy="637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+mn-ea"/>
                  <a:cs typeface="Levenim MT" panose="02010502060101010101" pitchFamily="2" charset="-79"/>
                </a:rPr>
                <a:t>实施消元法，就可以转变为对数表</a:t>
              </a:r>
            </a:p>
          </p:txBody>
        </p:sp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AC3540B2-000E-42F7-8106-81E5D07D3D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7746251"/>
                </p:ext>
              </p:extLst>
            </p:nvPr>
          </p:nvGraphicFramePr>
          <p:xfrm>
            <a:off x="6373712" y="3447819"/>
            <a:ext cx="21590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6" name="Equation" r:id="rId5" imgW="2158920" imgH="1015920" progId="Equation.DSMT4">
                    <p:embed/>
                  </p:oleObj>
                </mc:Choice>
                <mc:Fallback>
                  <p:oleObj name="Equation" r:id="rId5" imgW="2158920" imgH="101592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78026923-1E9A-4482-B642-3C9337D20F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3712" y="3447819"/>
                          <a:ext cx="2159000" cy="1016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5678130-DBF2-4EC9-B3C4-54973F017D60}"/>
                </a:ext>
              </a:extLst>
            </p:cNvPr>
            <p:cNvSpPr/>
            <p:nvPr/>
          </p:nvSpPr>
          <p:spPr>
            <a:xfrm>
              <a:off x="8532713" y="3572934"/>
              <a:ext cx="3077446" cy="637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+mn-ea"/>
                  <a:cs typeface="Levenim MT" panose="02010502060101010101" pitchFamily="2" charset="-79"/>
                </a:rPr>
                <a:t>进行相应的运算</a:t>
              </a:r>
              <a:r>
                <a:rPr lang="en-US" altLang="zh-CN" sz="2800" dirty="0">
                  <a:latin typeface="+mn-ea"/>
                  <a:cs typeface="Levenim MT" panose="02010502060101010101" pitchFamily="2" charset="-79"/>
                </a:rPr>
                <a:t>.</a:t>
              </a:r>
              <a:endParaRPr lang="zh-CN" altLang="en-US" sz="2800" dirty="0">
                <a:latin typeface="+mn-ea"/>
                <a:cs typeface="Levenim MT" panose="02010502060101010101" pitchFamily="2" charset="-79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8450FF6B-AF77-4003-BC06-63C55D3F8013}"/>
              </a:ext>
            </a:extLst>
          </p:cNvPr>
          <p:cNvSpPr/>
          <p:nvPr/>
        </p:nvSpPr>
        <p:spPr>
          <a:xfrm>
            <a:off x="832472" y="4387552"/>
            <a:ext cx="7556309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这种数表数学家们给了一个新的称呼：矩阵</a:t>
            </a:r>
            <a:r>
              <a:rPr lang="en-US" altLang="zh-CN" sz="2800" dirty="0">
                <a:latin typeface="+mn-ea"/>
                <a:cs typeface="Levenim MT" panose="02010502060101010101" pitchFamily="2" charset="-79"/>
              </a:rPr>
              <a:t>.</a:t>
            </a:r>
            <a:endParaRPr lang="zh-CN" altLang="en-US" sz="2800" dirty="0">
              <a:latin typeface="+mn-ea"/>
              <a:cs typeface="Levenim MT" panose="02010502060101010101" pitchFamily="2" charset="-79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18039A0-2FF3-4150-819B-6D5EC5778054}"/>
              </a:ext>
            </a:extLst>
          </p:cNvPr>
          <p:cNvSpPr/>
          <p:nvPr/>
        </p:nvSpPr>
        <p:spPr>
          <a:xfrm>
            <a:off x="7879918" y="4387552"/>
            <a:ext cx="3336731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由于省去了未知数，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77CF7EB-9FF7-4AF9-8986-DA73A986E76B}"/>
              </a:ext>
            </a:extLst>
          </p:cNvPr>
          <p:cNvSpPr/>
          <p:nvPr/>
        </p:nvSpPr>
        <p:spPr>
          <a:xfrm>
            <a:off x="834590" y="5021697"/>
            <a:ext cx="10522820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矩阵看上去要比方程组简单多了，可以提高计算效率，同时也减</a:t>
            </a:r>
            <a:endParaRPr lang="zh-CN" altLang="zh-CN" sz="2800" dirty="0">
              <a:latin typeface="+mn-ea"/>
              <a:cs typeface="Levenim MT" panose="02010502060101010101" pitchFamily="2" charset="-79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61D0E6A-EFA3-4811-B55B-7BD554DEC836}"/>
              </a:ext>
            </a:extLst>
          </p:cNvPr>
          <p:cNvSpPr/>
          <p:nvPr/>
        </p:nvSpPr>
        <p:spPr>
          <a:xfrm>
            <a:off x="832473" y="5659372"/>
            <a:ext cx="3475375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少了出错的可能性</a:t>
            </a:r>
            <a:r>
              <a:rPr lang="en-US" altLang="zh-CN" sz="2800" dirty="0">
                <a:latin typeface="+mn-ea"/>
                <a:cs typeface="Levenim MT" panose="02010502060101010101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680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2" grpId="0"/>
      <p:bldP spid="23" grpId="0"/>
      <p:bldP spid="24" grpId="0"/>
      <p:bldP spid="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0773" y="3146412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求出它的和？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EDB83A56-A45C-4773-881F-5878F2C3A4BD}"/>
              </a:ext>
            </a:extLst>
          </p:cNvPr>
          <p:cNvSpPr txBox="1"/>
          <p:nvPr/>
        </p:nvSpPr>
        <p:spPr>
          <a:xfrm>
            <a:off x="1110774" y="1170967"/>
            <a:ext cx="1255395" cy="521970"/>
          </a:xfrm>
          <a:prstGeom prst="rect">
            <a:avLst/>
          </a:prstGeom>
          <a:solidFill>
            <a:srgbClr val="FFC000"/>
          </a:solidFill>
        </p:spPr>
        <p:txBody>
          <a:bodyPr wrap="none" rtlCol="0" anchor="t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思考题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A01030F-445C-4E8B-863F-CE2B1F7A26C6}"/>
              </a:ext>
            </a:extLst>
          </p:cNvPr>
          <p:cNvGrpSpPr/>
          <p:nvPr/>
        </p:nvGrpSpPr>
        <p:grpSpPr>
          <a:xfrm>
            <a:off x="1110773" y="2382560"/>
            <a:ext cx="9455026" cy="523220"/>
            <a:chOff x="1110773" y="2382560"/>
            <a:chExt cx="9455026" cy="523220"/>
          </a:xfrm>
        </p:grpSpPr>
        <p:sp>
          <p:nvSpPr>
            <p:cNvPr id="4" name="矩形 3"/>
            <p:cNvSpPr/>
            <p:nvPr/>
          </p:nvSpPr>
          <p:spPr>
            <a:xfrm>
              <a:off x="1110773" y="2382560"/>
              <a:ext cx="18004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对于数列 </a:t>
              </a:r>
              <a:endParaRPr lang="zh-CN" altLang="en-US" dirty="0"/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8125714"/>
                </p:ext>
              </p:extLst>
            </p:nvPr>
          </p:nvGraphicFramePr>
          <p:xfrm>
            <a:off x="2720975" y="2424113"/>
            <a:ext cx="2209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53" name="Equation" r:id="rId3" imgW="2209680" imgH="457200" progId="Equation.DSMT4">
                    <p:embed/>
                  </p:oleObj>
                </mc:Choice>
                <mc:Fallback>
                  <p:oleObj name="Equation" r:id="rId3" imgW="2209680" imgH="457200" progId="Equation.DSMT4">
                    <p:embed/>
                    <p:pic>
                      <p:nvPicPr>
                        <p:cNvPr id="5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0975" y="2424113"/>
                          <a:ext cx="22098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4995043" y="2382560"/>
              <a:ext cx="55707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如何仿照我们前面举的例子的方法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938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71981" y="3244333"/>
            <a:ext cx="3278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高斯消元法</a:t>
            </a:r>
          </a:p>
        </p:txBody>
      </p:sp>
      <p:sp>
        <p:nvSpPr>
          <p:cNvPr id="4" name="矩形 3"/>
          <p:cNvSpPr/>
          <p:nvPr/>
        </p:nvSpPr>
        <p:spPr>
          <a:xfrm>
            <a:off x="1133545" y="1993050"/>
            <a:ext cx="2040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第六讲</a:t>
            </a:r>
          </a:p>
        </p:txBody>
      </p:sp>
    </p:spTree>
    <p:extLst>
      <p:ext uri="{BB962C8B-B14F-4D97-AF65-F5344CB8AC3E}">
        <p14:creationId xmlns:p14="http://schemas.microsoft.com/office/powerpoint/2010/main" val="2992793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5786290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程序化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73701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三、高斯消元法</a:t>
            </a:r>
          </a:p>
        </p:txBody>
      </p:sp>
      <p:sp>
        <p:nvSpPr>
          <p:cNvPr id="4" name="矩形 3"/>
          <p:cNvSpPr/>
          <p:nvPr/>
        </p:nvSpPr>
        <p:spPr>
          <a:xfrm>
            <a:off x="966925" y="1604411"/>
            <a:ext cx="10414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解线性方程组最有效的方法是高斯（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C.F. Gauss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，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1777-1855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,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德国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66926" y="2191999"/>
            <a:ext cx="10414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数学家、物理学家，被誉为历史上最伟大的数学家之一，和阿基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66926" y="2800567"/>
            <a:ext cx="7502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米德、牛顿、欧拉齐名）消元法，简称消元法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469005" y="2800567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消元法的基本思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66926" y="3430112"/>
            <a:ext cx="10780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想是通过将原方程组转化为与其等价的线性方程组，自上而下依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66925" y="4025521"/>
            <a:ext cx="10200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次减少方程组中方程所含未知数的个数，使之变成三角形（阶梯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66926" y="4605814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型），从而求出解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035269" y="4596867"/>
            <a:ext cx="7131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这个方法在中学数学解二元一次方程组时已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66926" y="5201223"/>
            <a:ext cx="10226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经用过，只不过那时是就事论事去做消元法，而现在我们要将其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316013" y="5786290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我们先来看一个例子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35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6926" y="6648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2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1B4C81B-133E-4BBA-AC0E-41E8810949EC}"/>
              </a:ext>
            </a:extLst>
          </p:cNvPr>
          <p:cNvGrpSpPr/>
          <p:nvPr/>
        </p:nvGrpSpPr>
        <p:grpSpPr>
          <a:xfrm>
            <a:off x="1869737" y="295275"/>
            <a:ext cx="5623348" cy="1371600"/>
            <a:chOff x="1869737" y="295275"/>
            <a:chExt cx="5623348" cy="1371600"/>
          </a:xfrm>
        </p:grpSpPr>
        <p:sp>
          <p:nvSpPr>
            <p:cNvPr id="4" name="矩形 3"/>
            <p:cNvSpPr/>
            <p:nvPr/>
          </p:nvSpPr>
          <p:spPr>
            <a:xfrm>
              <a:off x="1869737" y="664821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解下列线性方程组</a:t>
              </a: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515879"/>
                </p:ext>
              </p:extLst>
            </p:nvPr>
          </p:nvGraphicFramePr>
          <p:xfrm>
            <a:off x="5016585" y="295275"/>
            <a:ext cx="2476500" cy="137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68" name="Equation" r:id="rId3" imgW="2476440" imgH="1371600" progId="Equation.DSMT4">
                    <p:embed/>
                  </p:oleObj>
                </mc:Choice>
                <mc:Fallback>
                  <p:oleObj name="Equation" r:id="rId3" imgW="2476440" imgH="1371600" progId="Equation.DSMT4">
                    <p:embed/>
                    <p:pic>
                      <p:nvPicPr>
                        <p:cNvPr id="5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6585" y="295275"/>
                          <a:ext cx="2476500" cy="137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/>
          <p:cNvSpPr/>
          <p:nvPr/>
        </p:nvSpPr>
        <p:spPr>
          <a:xfrm>
            <a:off x="1026146" y="206048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A4DCD1C-8685-416C-A40A-F8E6A87A2FCF}"/>
              </a:ext>
            </a:extLst>
          </p:cNvPr>
          <p:cNvGrpSpPr/>
          <p:nvPr/>
        </p:nvGrpSpPr>
        <p:grpSpPr>
          <a:xfrm>
            <a:off x="1569885" y="2060484"/>
            <a:ext cx="8280553" cy="523220"/>
            <a:chOff x="1569885" y="2060484"/>
            <a:chExt cx="8280553" cy="523220"/>
          </a:xfrm>
        </p:grpSpPr>
        <p:sp>
          <p:nvSpPr>
            <p:cNvPr id="7" name="矩形 6"/>
            <p:cNvSpPr/>
            <p:nvPr/>
          </p:nvSpPr>
          <p:spPr>
            <a:xfrm>
              <a:off x="1569885" y="2060484"/>
              <a:ext cx="64684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从第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2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个方程中减去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2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倍的第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1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个方程，得</a:t>
              </a:r>
            </a:p>
          </p:txBody>
        </p:sp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4808869"/>
                </p:ext>
              </p:extLst>
            </p:nvPr>
          </p:nvGraphicFramePr>
          <p:xfrm>
            <a:off x="7881938" y="2116138"/>
            <a:ext cx="19685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69" name="Equation" r:id="rId5" imgW="1968480" imgH="431640" progId="Equation.DSMT4">
                    <p:embed/>
                  </p:oleObj>
                </mc:Choice>
                <mc:Fallback>
                  <p:oleObj name="Equation" r:id="rId5" imgW="1968480" imgH="431640" progId="Equation.DSMT4">
                    <p:embed/>
                    <p:pic>
                      <p:nvPicPr>
                        <p:cNvPr id="8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1938" y="2116138"/>
                          <a:ext cx="19685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A6E4C8F-6E5A-473B-94F1-FEC259792413}"/>
              </a:ext>
            </a:extLst>
          </p:cNvPr>
          <p:cNvGrpSpPr/>
          <p:nvPr/>
        </p:nvGrpSpPr>
        <p:grpSpPr>
          <a:xfrm>
            <a:off x="966926" y="2714400"/>
            <a:ext cx="9064487" cy="523220"/>
            <a:chOff x="966926" y="2714400"/>
            <a:chExt cx="9064487" cy="523220"/>
          </a:xfrm>
        </p:grpSpPr>
        <p:sp>
          <p:nvSpPr>
            <p:cNvPr id="9" name="矩形 8"/>
            <p:cNvSpPr/>
            <p:nvPr/>
          </p:nvSpPr>
          <p:spPr>
            <a:xfrm>
              <a:off x="966926" y="2714400"/>
              <a:ext cx="66013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从第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3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个方程中减去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3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倍的第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1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个方程， 得</a:t>
              </a:r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3225404"/>
                </p:ext>
              </p:extLst>
            </p:nvPr>
          </p:nvGraphicFramePr>
          <p:xfrm>
            <a:off x="7529513" y="2805113"/>
            <a:ext cx="25019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70" name="Equation" r:id="rId7" imgW="2501640" imgH="431640" progId="Equation.DSMT4">
                    <p:embed/>
                  </p:oleObj>
                </mc:Choice>
                <mc:Fallback>
                  <p:oleObj name="Equation" r:id="rId7" imgW="2501640" imgH="431640" progId="Equation.DSMT4">
                    <p:embed/>
                    <p:pic>
                      <p:nvPicPr>
                        <p:cNvPr id="1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9513" y="2805113"/>
                          <a:ext cx="25019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矩形 10"/>
          <p:cNvSpPr/>
          <p:nvPr/>
        </p:nvSpPr>
        <p:spPr>
          <a:xfrm>
            <a:off x="966926" y="3927299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于是，原方程组化为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197701"/>
              </p:ext>
            </p:extLst>
          </p:nvPr>
        </p:nvGraphicFramePr>
        <p:xfrm>
          <a:off x="4552969" y="3503109"/>
          <a:ext cx="2679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1" name="Equation" r:id="rId9" imgW="2679480" imgH="1371600" progId="Equation.DSMT4">
                  <p:embed/>
                </p:oleObj>
              </mc:Choice>
              <mc:Fallback>
                <p:oleObj name="Equation" r:id="rId9" imgW="2679480" imgH="1371600" progId="Equation.DSMT4">
                  <p:embed/>
                  <p:pic>
                    <p:nvPicPr>
                      <p:cNvPr id="12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69" y="3503109"/>
                        <a:ext cx="26797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1026146" y="5249065"/>
            <a:ext cx="9585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注意到新方程组中的后两个方程已经得到了简化，它们均无</a:t>
            </a:r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5F3E303-0ABB-4C82-B9E8-2B92290D527E}"/>
              </a:ext>
            </a:extLst>
          </p:cNvPr>
          <p:cNvGrpSpPr/>
          <p:nvPr/>
        </p:nvGrpSpPr>
        <p:grpSpPr>
          <a:xfrm>
            <a:off x="1026146" y="5815692"/>
            <a:ext cx="1648940" cy="566627"/>
            <a:chOff x="1026146" y="5815692"/>
            <a:chExt cx="1648940" cy="566627"/>
          </a:xfrm>
        </p:grpSpPr>
        <p:sp>
          <p:nvSpPr>
            <p:cNvPr id="2" name="矩形 1"/>
            <p:cNvSpPr/>
            <p:nvPr/>
          </p:nvSpPr>
          <p:spPr>
            <a:xfrm>
              <a:off x="1026146" y="5815692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未知量</a:t>
              </a:r>
              <a:endPara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endParaRPr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0438758"/>
                </p:ext>
              </p:extLst>
            </p:nvPr>
          </p:nvGraphicFramePr>
          <p:xfrm>
            <a:off x="2255986" y="5899719"/>
            <a:ext cx="4191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72" name="Equation" r:id="rId11" imgW="419040" imgH="482400" progId="Equation.DSMT4">
                    <p:embed/>
                  </p:oleObj>
                </mc:Choice>
                <mc:Fallback>
                  <p:oleObj name="Equation" r:id="rId11" imgW="419040" imgH="482400" progId="Equation.DSMT4">
                    <p:embed/>
                    <p:pic>
                      <p:nvPicPr>
                        <p:cNvPr id="14" name="对象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5986" y="5899719"/>
                          <a:ext cx="4191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0322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5731532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三角形方程组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966927" y="981853"/>
            <a:ext cx="10174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将新方程组中第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2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个方程的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-7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倍加入第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3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个方程，我们就得到下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66927" y="1568316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列方程组（称为三角形方程组）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941918"/>
              </p:ext>
            </p:extLst>
          </p:nvPr>
        </p:nvGraphicFramePr>
        <p:xfrm>
          <a:off x="3795713" y="2135604"/>
          <a:ext cx="2641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name="Equation" r:id="rId3" imgW="2641320" imgH="1371600" progId="Equation.DSMT4">
                  <p:embed/>
                </p:oleObj>
              </mc:Choice>
              <mc:Fallback>
                <p:oleObj name="Equation" r:id="rId3" imgW="2641320" imgH="137160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2135604"/>
                        <a:ext cx="2641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966927" y="350118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再用回代法，解得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664451"/>
              </p:ext>
            </p:extLst>
          </p:nvPr>
        </p:nvGraphicFramePr>
        <p:xfrm>
          <a:off x="4067175" y="4041775"/>
          <a:ext cx="2667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3" name="Equation" r:id="rId5" imgW="2666880" imgH="380880" progId="Equation.DSMT4">
                  <p:embed/>
                </p:oleObj>
              </mc:Choice>
              <mc:Fallback>
                <p:oleObj name="Equation" r:id="rId5" imgW="2666880" imgH="38088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041775"/>
                        <a:ext cx="2667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966927" y="4491989"/>
            <a:ext cx="6962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上述解方程组的方法就是所谓的高斯消元法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905138" y="449198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我们来分析一下高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966928" y="5141695"/>
            <a:ext cx="10174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斯消元法，它就是通过方程组的一系列特殊变换，将方程组化为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255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0" grpId="0"/>
      <p:bldP spid="11" grpId="0"/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5323627"/>
            <a:ext cx="10238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容易看到，初等变换是同解变换，因为所有的变换都可以逆变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44825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需要问的问题是：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21768" y="442392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我们用了哪些变换？变换是否是同解变换？</a:t>
            </a:r>
          </a:p>
        </p:txBody>
      </p:sp>
      <p:sp>
        <p:nvSpPr>
          <p:cNvPr id="5" name="矩形 4"/>
          <p:cNvSpPr/>
          <p:nvPr/>
        </p:nvSpPr>
        <p:spPr>
          <a:xfrm>
            <a:off x="966926" y="1083969"/>
            <a:ext cx="8622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通过本节的例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2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，可以发现，我们用了以下三种变换：</a:t>
            </a:r>
          </a:p>
        </p:txBody>
      </p:sp>
      <p:sp>
        <p:nvSpPr>
          <p:cNvPr id="7" name="矩形 6"/>
          <p:cNvSpPr/>
          <p:nvPr/>
        </p:nvSpPr>
        <p:spPr>
          <a:xfrm>
            <a:off x="966926" y="1646368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1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 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交换两个方程的位置；</a:t>
            </a:r>
          </a:p>
        </p:txBody>
      </p:sp>
      <p:sp>
        <p:nvSpPr>
          <p:cNvPr id="8" name="矩形 7"/>
          <p:cNvSpPr/>
          <p:nvPr/>
        </p:nvSpPr>
        <p:spPr>
          <a:xfrm>
            <a:off x="966926" y="2169588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2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 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将某个方程乘以一个非零数；</a:t>
            </a:r>
          </a:p>
        </p:txBody>
      </p:sp>
      <p:sp>
        <p:nvSpPr>
          <p:cNvPr id="9" name="矩形 8"/>
          <p:cNvSpPr/>
          <p:nvPr/>
        </p:nvSpPr>
        <p:spPr>
          <a:xfrm>
            <a:off x="966926" y="2692808"/>
            <a:ext cx="770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3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 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将方程组中某个方程的</a:t>
            </a:r>
            <a:r>
              <a:rPr lang="zh-CN" altLang="en-US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 </a:t>
            </a:r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k 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倍加到另一方程上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sz="28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6926" y="3203490"/>
            <a:ext cx="10491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在例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2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中，变换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3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经常被使用，变换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2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似乎没有用过，但是如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A2C534-6F1A-46FC-A2BF-3C4319CEE870}"/>
              </a:ext>
            </a:extLst>
          </p:cNvPr>
          <p:cNvGrpSpPr/>
          <p:nvPr/>
        </p:nvGrpSpPr>
        <p:grpSpPr>
          <a:xfrm>
            <a:off x="966926" y="3726710"/>
            <a:ext cx="9050835" cy="538336"/>
            <a:chOff x="966926" y="3726710"/>
            <a:chExt cx="9050835" cy="538336"/>
          </a:xfrm>
        </p:grpSpPr>
        <p:sp>
          <p:nvSpPr>
            <p:cNvPr id="11" name="矩形 10"/>
            <p:cNvSpPr/>
            <p:nvPr/>
          </p:nvSpPr>
          <p:spPr>
            <a:xfrm>
              <a:off x="966926" y="3741826"/>
              <a:ext cx="25186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果考虑在解出 </a:t>
              </a:r>
              <a:endParaRPr lang="zh-CN" altLang="en-US" dirty="0"/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6266250"/>
                </p:ext>
              </p:extLst>
            </p:nvPr>
          </p:nvGraphicFramePr>
          <p:xfrm>
            <a:off x="3270073" y="3802598"/>
            <a:ext cx="3048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48" name="Equation" r:id="rId3" imgW="304560" imgH="431640" progId="Equation.DSMT4">
                    <p:embed/>
                  </p:oleObj>
                </mc:Choice>
                <mc:Fallback>
                  <p:oleObj name="Equation" r:id="rId3" imgW="304560" imgH="431640" progId="Equation.DSMT4">
                    <p:embed/>
                    <p:pic>
                      <p:nvPicPr>
                        <p:cNvPr id="12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0073" y="3802598"/>
                          <a:ext cx="3048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矩形 12"/>
            <p:cNvSpPr/>
            <p:nvPr/>
          </p:nvSpPr>
          <p:spPr>
            <a:xfrm>
              <a:off x="3624492" y="3726710"/>
              <a:ext cx="28777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之后，若要解出 </a:t>
              </a:r>
              <a:endParaRPr lang="zh-CN" altLang="en-US" dirty="0"/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2134863"/>
                </p:ext>
              </p:extLst>
            </p:nvPr>
          </p:nvGraphicFramePr>
          <p:xfrm>
            <a:off x="6301500" y="3772420"/>
            <a:ext cx="3175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49" name="Equation" r:id="rId5" imgW="317160" imgH="431640" progId="Equation.DSMT4">
                    <p:embed/>
                  </p:oleObj>
                </mc:Choice>
                <mc:Fallback>
                  <p:oleObj name="Equation" r:id="rId5" imgW="317160" imgH="431640" progId="Equation.DSMT4">
                    <p:embed/>
                    <p:pic>
                      <p:nvPicPr>
                        <p:cNvPr id="14" name="对象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1500" y="3772420"/>
                          <a:ext cx="3175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/>
            <p:cNvSpPr/>
            <p:nvPr/>
          </p:nvSpPr>
          <p:spPr>
            <a:xfrm>
              <a:off x="6601441" y="3726710"/>
              <a:ext cx="34163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就会要用到变换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(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2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).</a:t>
              </a:r>
              <a:endParaRPr lang="zh-CN" altLang="en-US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10028856" y="372671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至于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966926" y="4258877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变换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1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也常常会用到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 </a:t>
            </a:r>
          </a:p>
        </p:txBody>
      </p:sp>
      <p:sp>
        <p:nvSpPr>
          <p:cNvPr id="18" name="矩形 17"/>
          <p:cNvSpPr/>
          <p:nvPr/>
        </p:nvSpPr>
        <p:spPr>
          <a:xfrm>
            <a:off x="966926" y="4751449"/>
            <a:ext cx="9605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我们称线性方程组的上述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3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种变换为线性方程组的初等变换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sz="28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66926" y="5922130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换回去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sz="28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812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6" grpId="0"/>
      <p:bldP spid="17" grpId="0"/>
      <p:bldP spid="18" grpId="0"/>
      <p:bldP spid="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6926" y="761074"/>
            <a:ext cx="726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7953" y="761074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用线性方程组的初等变换解方程组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406900" y="1335924"/>
          <a:ext cx="2667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4" name="Equation" r:id="rId3" imgW="2666880" imgH="1371600" progId="Equation.DSMT4">
                  <p:embed/>
                </p:oleObj>
              </mc:Choice>
              <mc:Fallback>
                <p:oleObj name="Equation" r:id="rId3" imgW="2666880" imgH="137160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335924"/>
                        <a:ext cx="2667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966926" y="276448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10665" y="2756664"/>
            <a:ext cx="770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将第一个方程乘以（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-2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）加到第二个方程，得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8AF1973-8745-486E-8499-21DDA69988FC}"/>
              </a:ext>
            </a:extLst>
          </p:cNvPr>
          <p:cNvGrpSpPr/>
          <p:nvPr/>
        </p:nvGrpSpPr>
        <p:grpSpPr>
          <a:xfrm>
            <a:off x="4289425" y="3481388"/>
            <a:ext cx="2889250" cy="454025"/>
            <a:chOff x="4289425" y="3481388"/>
            <a:chExt cx="2889250" cy="454025"/>
          </a:xfrm>
        </p:grpSpPr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4443649"/>
                </p:ext>
              </p:extLst>
            </p:nvPr>
          </p:nvGraphicFramePr>
          <p:xfrm>
            <a:off x="4289425" y="3503613"/>
            <a:ext cx="13208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45" name="Equation" r:id="rId5" imgW="1320480" imgH="431640" progId="Equation.DSMT4">
                    <p:embed/>
                  </p:oleObj>
                </mc:Choice>
                <mc:Fallback>
                  <p:oleObj name="Equation" r:id="rId5" imgW="1320480" imgH="431640" progId="Equation.DSMT4">
                    <p:embed/>
                    <p:pic>
                      <p:nvPicPr>
                        <p:cNvPr id="9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9425" y="3503613"/>
                          <a:ext cx="13208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8484323"/>
                </p:ext>
              </p:extLst>
            </p:nvPr>
          </p:nvGraphicFramePr>
          <p:xfrm>
            <a:off x="6378575" y="3481388"/>
            <a:ext cx="8001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46" name="Equation" r:id="rId7" imgW="799920" imgH="431640" progId="Equation.DSMT4">
                    <p:embed/>
                  </p:oleObj>
                </mc:Choice>
                <mc:Fallback>
                  <p:oleObj name="Equation" r:id="rId7" imgW="799920" imgH="431640" progId="Equation.DSMT4">
                    <p:embed/>
                    <p:pic>
                      <p:nvPicPr>
                        <p:cNvPr id="1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8575" y="3481388"/>
                          <a:ext cx="8001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矩形 10"/>
          <p:cNvSpPr/>
          <p:nvPr/>
        </p:nvSpPr>
        <p:spPr>
          <a:xfrm>
            <a:off x="1510665" y="4042390"/>
            <a:ext cx="7721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再将第一个方程乘以（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-3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）加到第三个方程，得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13963DA-4244-48CE-8CFF-15613055759A}"/>
              </a:ext>
            </a:extLst>
          </p:cNvPr>
          <p:cNvGrpSpPr/>
          <p:nvPr/>
        </p:nvGrpSpPr>
        <p:grpSpPr>
          <a:xfrm>
            <a:off x="4378325" y="4740275"/>
            <a:ext cx="2844800" cy="447675"/>
            <a:chOff x="4378325" y="4740275"/>
            <a:chExt cx="2844800" cy="447675"/>
          </a:xfrm>
        </p:grpSpPr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5069785"/>
                </p:ext>
              </p:extLst>
            </p:nvPr>
          </p:nvGraphicFramePr>
          <p:xfrm>
            <a:off x="4378325" y="4756150"/>
            <a:ext cx="11938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47" name="Equation" r:id="rId9" imgW="1193760" imgH="431640" progId="Equation.DSMT4">
                    <p:embed/>
                  </p:oleObj>
                </mc:Choice>
                <mc:Fallback>
                  <p:oleObj name="Equation" r:id="rId9" imgW="1193760" imgH="431640" progId="Equation.DSMT4">
                    <p:embed/>
                    <p:pic>
                      <p:nvPicPr>
                        <p:cNvPr id="12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8325" y="4756150"/>
                          <a:ext cx="11938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1327767"/>
                </p:ext>
              </p:extLst>
            </p:nvPr>
          </p:nvGraphicFramePr>
          <p:xfrm>
            <a:off x="6423025" y="4740275"/>
            <a:ext cx="8001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48" name="Equation" r:id="rId11" imgW="799920" imgH="431640" progId="Equation.DSMT4">
                    <p:embed/>
                  </p:oleObj>
                </mc:Choice>
                <mc:Fallback>
                  <p:oleObj name="Equation" r:id="rId11" imgW="799920" imgH="431640" progId="Equation.DSMT4">
                    <p:embed/>
                    <p:pic>
                      <p:nvPicPr>
                        <p:cNvPr id="13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3025" y="4740275"/>
                          <a:ext cx="8001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6BC451D-41A9-4442-8DE5-BFA422055AB2}"/>
              </a:ext>
            </a:extLst>
          </p:cNvPr>
          <p:cNvGrpSpPr/>
          <p:nvPr/>
        </p:nvGrpSpPr>
        <p:grpSpPr>
          <a:xfrm>
            <a:off x="1503144" y="5347595"/>
            <a:ext cx="8138088" cy="889000"/>
            <a:chOff x="1503144" y="5347595"/>
            <a:chExt cx="8138088" cy="889000"/>
          </a:xfrm>
        </p:grpSpPr>
        <p:sp>
          <p:nvSpPr>
            <p:cNvPr id="2" name="矩形 1"/>
            <p:cNvSpPr/>
            <p:nvPr/>
          </p:nvSpPr>
          <p:spPr>
            <a:xfrm>
              <a:off x="1503144" y="5487255"/>
              <a:ext cx="55707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于是得到与原方程组同解的方程组</a:t>
              </a:r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4389995"/>
                </p:ext>
              </p:extLst>
            </p:nvPr>
          </p:nvGraphicFramePr>
          <p:xfrm>
            <a:off x="6986932" y="5347595"/>
            <a:ext cx="26543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49" name="Equation" r:id="rId13" imgW="2654280" imgH="888840" progId="Equation.DSMT4">
                    <p:embed/>
                  </p:oleObj>
                </mc:Choice>
                <mc:Fallback>
                  <p:oleObj name="Equation" r:id="rId13" imgW="2654280" imgH="888840" progId="Equation.DSMT4">
                    <p:embed/>
                    <p:pic>
                      <p:nvPicPr>
                        <p:cNvPr id="14" name="对象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6932" y="5347595"/>
                          <a:ext cx="2654300" cy="88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232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6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6926" y="1142474"/>
            <a:ext cx="10371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方程组只有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2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个方程（说明原方程组中只有两个独立的方程），却</a:t>
            </a:r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E9A4F2F-BFA8-43E8-BCA6-7136E2259FD8}"/>
              </a:ext>
            </a:extLst>
          </p:cNvPr>
          <p:cNvGrpSpPr/>
          <p:nvPr/>
        </p:nvGrpSpPr>
        <p:grpSpPr>
          <a:xfrm>
            <a:off x="966926" y="1801125"/>
            <a:ext cx="10679642" cy="523220"/>
            <a:chOff x="966926" y="1801125"/>
            <a:chExt cx="10679642" cy="523220"/>
          </a:xfrm>
        </p:grpSpPr>
        <p:sp>
          <p:nvSpPr>
            <p:cNvPr id="4" name="矩形 3"/>
            <p:cNvSpPr/>
            <p:nvPr/>
          </p:nvSpPr>
          <p:spPr>
            <a:xfrm>
              <a:off x="966926" y="1801125"/>
              <a:ext cx="28777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有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3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个未知数，用</a:t>
              </a:r>
              <a:endParaRPr lang="zh-CN" altLang="en-US" dirty="0"/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8637414"/>
                </p:ext>
              </p:extLst>
            </p:nvPr>
          </p:nvGraphicFramePr>
          <p:xfrm>
            <a:off x="3790615" y="1892545"/>
            <a:ext cx="7493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14" name="Equation" r:id="rId3" imgW="749160" imgH="431640" progId="Equation.DSMT4">
                    <p:embed/>
                  </p:oleObj>
                </mc:Choice>
                <mc:Fallback>
                  <p:oleObj name="Equation" r:id="rId3" imgW="749160" imgH="431640" progId="Equation.DSMT4">
                    <p:embed/>
                    <p:pic>
                      <p:nvPicPr>
                        <p:cNvPr id="5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615" y="1892545"/>
                          <a:ext cx="7493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4539915" y="1801125"/>
              <a:ext cx="71066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回代后可以看到这个方程组有无穷多组解：</a:t>
              </a:r>
            </a:p>
          </p:txBody>
        </p:sp>
      </p:grp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607165"/>
              </p:ext>
            </p:extLst>
          </p:nvPr>
        </p:nvGraphicFramePr>
        <p:xfrm>
          <a:off x="5130800" y="2459776"/>
          <a:ext cx="1930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5" name="Equation" r:id="rId5" imgW="1930320" imgH="1015920" progId="Equation.DSMT4">
                  <p:embed/>
                </p:oleObj>
              </mc:Choice>
              <mc:Fallback>
                <p:oleObj name="Equation" r:id="rId5" imgW="1930320" imgH="101592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2459776"/>
                        <a:ext cx="19304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>
            <a:extLst>
              <a:ext uri="{FF2B5EF4-FFF2-40B4-BE49-F238E27FC236}">
                <a16:creationId xmlns:a16="http://schemas.microsoft.com/office/drawing/2014/main" id="{EB7182FC-9A52-4FF4-89A3-5F532AB8F053}"/>
              </a:ext>
            </a:extLst>
          </p:cNvPr>
          <p:cNvGrpSpPr/>
          <p:nvPr/>
        </p:nvGrpSpPr>
        <p:grpSpPr>
          <a:xfrm>
            <a:off x="966926" y="3549315"/>
            <a:ext cx="5815964" cy="523220"/>
            <a:chOff x="966926" y="3549315"/>
            <a:chExt cx="5815964" cy="523220"/>
          </a:xfrm>
        </p:grpSpPr>
        <p:sp>
          <p:nvSpPr>
            <p:cNvPr id="2" name="矩形 1"/>
            <p:cNvSpPr/>
            <p:nvPr/>
          </p:nvSpPr>
          <p:spPr>
            <a:xfrm>
              <a:off x="2109816" y="3549315"/>
              <a:ext cx="46730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是自由变量，可以取任何值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.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966926" y="354931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其中</a:t>
              </a:r>
              <a:endParaRPr lang="zh-CN" altLang="en-US" dirty="0"/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0984923"/>
                </p:ext>
              </p:extLst>
            </p:nvPr>
          </p:nvGraphicFramePr>
          <p:xfrm>
            <a:off x="1841500" y="3595688"/>
            <a:ext cx="3175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16" name="Equation" r:id="rId7" imgW="317160" imgH="431640" progId="Equation.DSMT4">
                    <p:embed/>
                  </p:oleObj>
                </mc:Choice>
                <mc:Fallback>
                  <p:oleObj name="Equation" r:id="rId7" imgW="317160" imgH="431640" progId="Equation.DSMT4">
                    <p:embed/>
                    <p:pic>
                      <p:nvPicPr>
                        <p:cNvPr id="9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1500" y="3595688"/>
                          <a:ext cx="3175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686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9490" y="5316920"/>
            <a:ext cx="934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性方程组的原因：简化表达式，提高计算的效率和正确率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1023810"/>
            <a:ext cx="1046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实际上，对于一个一般线性方程组来说，其解有三种情况：唯一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66926" y="1610273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一组解，无穷多组解，无解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543748" y="1610273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上面我们已经看到前两种情况，无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66926" y="2205682"/>
            <a:ext cx="503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解的情况会在本章的最后给出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762992" y="2205682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至于产生这些结果的原因，需要用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66926" y="2848707"/>
            <a:ext cx="6109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到矩阵的结果，也会在本章最后给出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9" name="矩形 8"/>
          <p:cNvSpPr/>
          <p:nvPr/>
        </p:nvSpPr>
        <p:spPr>
          <a:xfrm>
            <a:off x="966926" y="3463240"/>
            <a:ext cx="10366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另外从上面的例子还发现，其实所有的初等变换只是针对系数的，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66926" y="4123017"/>
            <a:ext cx="10414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并不涉及未知数，所以我们只要对方程组的系数矩阵进行这些变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66926" y="4694363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换就可以了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951746" y="4694363"/>
            <a:ext cx="8162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这也是在本章开始时谈到的为什么要引入矩阵解线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7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48516" y="3244333"/>
            <a:ext cx="6991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矩阵的乘法，行列式乘法</a:t>
            </a:r>
          </a:p>
        </p:txBody>
      </p:sp>
      <p:sp>
        <p:nvSpPr>
          <p:cNvPr id="4" name="矩形 3"/>
          <p:cNvSpPr/>
          <p:nvPr/>
        </p:nvSpPr>
        <p:spPr>
          <a:xfrm>
            <a:off x="1133545" y="1993050"/>
            <a:ext cx="2040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第七讲</a:t>
            </a:r>
          </a:p>
        </p:txBody>
      </p:sp>
    </p:spTree>
    <p:extLst>
      <p:ext uri="{BB962C8B-B14F-4D97-AF65-F5344CB8AC3E}">
        <p14:creationId xmlns:p14="http://schemas.microsoft.com/office/powerpoint/2010/main" val="366186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B61D0E6A-EFA3-4811-B55B-7BD554DEC836}"/>
              </a:ext>
            </a:extLst>
          </p:cNvPr>
          <p:cNvSpPr/>
          <p:nvPr/>
        </p:nvSpPr>
        <p:spPr>
          <a:xfrm>
            <a:off x="503020" y="5036560"/>
            <a:ext cx="961821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+mn-ea"/>
                <a:cs typeface="Levenim MT" panose="02010502060101010101" pitchFamily="2" charset="-79"/>
              </a:rPr>
              <a:t>从而</a:t>
            </a:r>
            <a:endParaRPr lang="en-US" altLang="zh-CN" sz="2800" dirty="0">
              <a:latin typeface="+mn-ea"/>
              <a:cs typeface="Levenim MT" panose="02010502060101010101" pitchFamily="2" charset="-79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4085A14-33DE-4461-BC9A-76043979B7D0}"/>
              </a:ext>
            </a:extLst>
          </p:cNvPr>
          <p:cNvGrpSpPr/>
          <p:nvPr/>
        </p:nvGrpSpPr>
        <p:grpSpPr>
          <a:xfrm>
            <a:off x="503020" y="519367"/>
            <a:ext cx="11185960" cy="1016000"/>
            <a:chOff x="832473" y="348210"/>
            <a:chExt cx="11185960" cy="101600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A25A5B0-D8A3-4FFD-A7E3-A91647C63D96}"/>
                </a:ext>
              </a:extLst>
            </p:cNvPr>
            <p:cNvSpPr/>
            <p:nvPr/>
          </p:nvSpPr>
          <p:spPr>
            <a:xfrm>
              <a:off x="832473" y="416164"/>
              <a:ext cx="623794" cy="637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+mn-ea"/>
                  <a:cs typeface="Levenim MT" panose="02010502060101010101" pitchFamily="2" charset="-79"/>
                </a:rPr>
                <a:t>对</a:t>
              </a:r>
              <a:endParaRPr lang="zh-CN" altLang="zh-CN" sz="2800" dirty="0">
                <a:latin typeface="+mn-ea"/>
                <a:cs typeface="Levenim MT" panose="02010502060101010101" pitchFamily="2" charset="-79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F744660-C6F0-42C4-AC75-08B892AA261D}"/>
                </a:ext>
              </a:extLst>
            </p:cNvPr>
            <p:cNvSpPr/>
            <p:nvPr/>
          </p:nvSpPr>
          <p:spPr>
            <a:xfrm>
              <a:off x="4036915" y="416164"/>
              <a:ext cx="5411885" cy="637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+mn-ea"/>
                  <a:cs typeface="Levenim MT" panose="02010502060101010101" pitchFamily="2" charset="-79"/>
                </a:rPr>
                <a:t>实施消元法求解</a:t>
              </a:r>
              <a:r>
                <a:rPr lang="en-US" altLang="zh-CN" sz="2800" dirty="0">
                  <a:latin typeface="+mn-ea"/>
                  <a:cs typeface="Levenim MT" panose="02010502060101010101" pitchFamily="2" charset="-79"/>
                </a:rPr>
                <a:t>,</a:t>
              </a:r>
              <a:r>
                <a:rPr lang="zh-CN" altLang="en-US" sz="2800" dirty="0">
                  <a:latin typeface="+mn-ea"/>
                  <a:cs typeface="Levenim MT" panose="02010502060101010101" pitchFamily="2" charset="-79"/>
                </a:rPr>
                <a:t>将它的第一式乘</a:t>
              </a:r>
            </a:p>
          </p:txBody>
        </p:sp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F0C263B7-B023-454A-A0FF-1E3AB891D8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9171013"/>
                </p:ext>
              </p:extLst>
            </p:nvPr>
          </p:nvGraphicFramePr>
          <p:xfrm>
            <a:off x="1433415" y="348210"/>
            <a:ext cx="26035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82" name="Equation" r:id="rId3" imgW="2603160" imgH="1015920" progId="Equation.DSMT4">
                    <p:embed/>
                  </p:oleObj>
                </mc:Choice>
                <mc:Fallback>
                  <p:oleObj name="Equation" r:id="rId3" imgW="2603160" imgH="1015920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F0C263B7-B023-454A-A0FF-1E3AB891D82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3415" y="348210"/>
                          <a:ext cx="2603500" cy="1016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4CDDF39C-84C7-47F8-9C2D-10BD64C433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5636822"/>
                </p:ext>
              </p:extLst>
            </p:nvPr>
          </p:nvGraphicFramePr>
          <p:xfrm>
            <a:off x="9297264" y="588173"/>
            <a:ext cx="604838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83" name="Equation" r:id="rId5" imgW="609480" imgH="431640" progId="Equation.DSMT4">
                    <p:embed/>
                  </p:oleObj>
                </mc:Choice>
                <mc:Fallback>
                  <p:oleObj name="Equation" r:id="rId5" imgW="609480" imgH="43164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99F7BF94-5412-4C01-8A14-94C4994E81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7264" y="588173"/>
                          <a:ext cx="604838" cy="431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EDBAE547-926C-415D-B161-70C212468438}"/>
                </a:ext>
              </a:extLst>
            </p:cNvPr>
            <p:cNvSpPr/>
            <p:nvPr/>
          </p:nvSpPr>
          <p:spPr>
            <a:xfrm>
              <a:off x="9902102" y="52590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+mn-ea"/>
                  <a:cs typeface="Levenim MT" panose="02010502060101010101" pitchFamily="2" charset="-79"/>
                </a:rPr>
                <a:t>第二式乘</a:t>
              </a:r>
            </a:p>
          </p:txBody>
        </p:sp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02A6286E-EE4C-444D-B3B3-EFD0C2681C5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5361808"/>
                </p:ext>
              </p:extLst>
            </p:nvPr>
          </p:nvGraphicFramePr>
          <p:xfrm>
            <a:off x="11434233" y="617323"/>
            <a:ext cx="5842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84" name="Equation" r:id="rId7" imgW="583920" imgH="431640" progId="Equation.DSMT4">
                    <p:embed/>
                  </p:oleObj>
                </mc:Choice>
                <mc:Fallback>
                  <p:oleObj name="Equation" r:id="rId7" imgW="583920" imgH="431640" progId="Equation.DSMT4">
                    <p:embed/>
                    <p:pic>
                      <p:nvPicPr>
                        <p:cNvPr id="11" name="对象 10">
                          <a:extLst>
                            <a:ext uri="{FF2B5EF4-FFF2-40B4-BE49-F238E27FC236}">
                              <a16:creationId xmlns:a16="http://schemas.microsoft.com/office/drawing/2014/main" id="{21D88466-C623-4E7B-94C5-C52F36DA9D0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4233" y="617323"/>
                          <a:ext cx="584200" cy="431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2A33CAB-7E41-464F-BC40-A112ED7BCF48}"/>
              </a:ext>
            </a:extLst>
          </p:cNvPr>
          <p:cNvGrpSpPr/>
          <p:nvPr/>
        </p:nvGrpSpPr>
        <p:grpSpPr>
          <a:xfrm>
            <a:off x="503021" y="1645262"/>
            <a:ext cx="7572592" cy="637675"/>
            <a:chOff x="503021" y="1645262"/>
            <a:chExt cx="7572592" cy="63767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4F17833-8CF1-4C28-803C-2A97923FFE71}"/>
                </a:ext>
              </a:extLst>
            </p:cNvPr>
            <p:cNvSpPr/>
            <p:nvPr/>
          </p:nvSpPr>
          <p:spPr>
            <a:xfrm>
              <a:off x="503021" y="1645262"/>
              <a:ext cx="3204442" cy="637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+mn-ea"/>
                  <a:cs typeface="Levenim MT" panose="02010502060101010101" pitchFamily="2" charset="-79"/>
                </a:rPr>
                <a:t>再将两式相减，得 </a:t>
              </a:r>
            </a:p>
          </p:txBody>
        </p:sp>
        <p:graphicFrame>
          <p:nvGraphicFramePr>
            <p:cNvPr id="26" name="对象 25">
              <a:extLst>
                <a:ext uri="{FF2B5EF4-FFF2-40B4-BE49-F238E27FC236}">
                  <a16:creationId xmlns:a16="http://schemas.microsoft.com/office/drawing/2014/main" id="{43E508F0-9900-4DA3-B6B6-66E0B2E939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4871705"/>
                </p:ext>
              </p:extLst>
            </p:nvPr>
          </p:nvGraphicFramePr>
          <p:xfrm>
            <a:off x="3516313" y="1851137"/>
            <a:ext cx="45593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85" name="Equation" r:id="rId9" imgW="4559040" imgH="431640" progId="Equation.DSMT4">
                    <p:embed/>
                  </p:oleObj>
                </mc:Choice>
                <mc:Fallback>
                  <p:oleObj name="Equation" r:id="rId9" imgW="4559040" imgH="431640" progId="Equation.DSMT4">
                    <p:embed/>
                    <p:pic>
                      <p:nvPicPr>
                        <p:cNvPr id="13" name="对象 12">
                          <a:extLst>
                            <a:ext uri="{FF2B5EF4-FFF2-40B4-BE49-F238E27FC236}">
                              <a16:creationId xmlns:a16="http://schemas.microsoft.com/office/drawing/2014/main" id="{1974C307-61AE-4934-82BC-E55EB28ED4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313" y="1851137"/>
                          <a:ext cx="4559300" cy="431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AF38FC3-A2A7-4A33-8F35-1CCEAB1452BC}"/>
              </a:ext>
            </a:extLst>
          </p:cNvPr>
          <p:cNvGrpSpPr/>
          <p:nvPr/>
        </p:nvGrpSpPr>
        <p:grpSpPr>
          <a:xfrm>
            <a:off x="503021" y="2203140"/>
            <a:ext cx="6281887" cy="662237"/>
            <a:chOff x="503021" y="2203140"/>
            <a:chExt cx="6281887" cy="66223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E0ACB53-EDDB-4488-96E0-BDD44F7D6F16}"/>
                </a:ext>
              </a:extLst>
            </p:cNvPr>
            <p:cNvSpPr/>
            <p:nvPr/>
          </p:nvSpPr>
          <p:spPr>
            <a:xfrm>
              <a:off x="503021" y="2203140"/>
              <a:ext cx="600942" cy="637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+mn-ea"/>
                  <a:cs typeface="Levenim MT" panose="02010502060101010101" pitchFamily="2" charset="-79"/>
                </a:rPr>
                <a:t>设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5678130-DBF2-4EC9-B3C4-54973F017D60}"/>
                </a:ext>
              </a:extLst>
            </p:cNvPr>
            <p:cNvSpPr/>
            <p:nvPr/>
          </p:nvSpPr>
          <p:spPr>
            <a:xfrm>
              <a:off x="3707462" y="2227702"/>
              <a:ext cx="3077446" cy="637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+mn-ea"/>
                  <a:cs typeface="Levenim MT" panose="02010502060101010101" pitchFamily="2" charset="-79"/>
                </a:rPr>
                <a:t>那么从上式解得</a:t>
              </a:r>
            </a:p>
          </p:txBody>
        </p:sp>
        <p:graphicFrame>
          <p:nvGraphicFramePr>
            <p:cNvPr id="27" name="对象 26">
              <a:extLst>
                <a:ext uri="{FF2B5EF4-FFF2-40B4-BE49-F238E27FC236}">
                  <a16:creationId xmlns:a16="http://schemas.microsoft.com/office/drawing/2014/main" id="{7B5D890C-23D6-45DE-A0B2-8A424141AF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2095162"/>
                </p:ext>
              </p:extLst>
            </p:nvPr>
          </p:nvGraphicFramePr>
          <p:xfrm>
            <a:off x="1014858" y="2407026"/>
            <a:ext cx="2590560" cy="431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86" name="Equation" r:id="rId11" imgW="2590560" imgH="431640" progId="Equation.DSMT4">
                    <p:embed/>
                  </p:oleObj>
                </mc:Choice>
                <mc:Fallback>
                  <p:oleObj name="Equation" r:id="rId11" imgW="2590560" imgH="431640" progId="Equation.DSMT4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A162028A-6F17-4D6F-BB5D-C19AF2FEC1C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4858" y="2407026"/>
                          <a:ext cx="2590560" cy="4316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E21648F7-E400-4098-92F0-B957E65E4E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88853"/>
              </p:ext>
            </p:extLst>
          </p:nvPr>
        </p:nvGraphicFramePr>
        <p:xfrm>
          <a:off x="4800600" y="2971800"/>
          <a:ext cx="2590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7" name="Equation" r:id="rId13" imgW="2590560" imgH="914400" progId="Equation.DSMT4">
                  <p:embed/>
                </p:oleObj>
              </mc:Choice>
              <mc:Fallback>
                <p:oleObj name="Equation" r:id="rId13" imgW="2590560" imgH="914400" progId="Equation.DSMT4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0DFA395E-552B-4AC4-94F8-5C0104A3DA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1800"/>
                        <a:ext cx="259080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id="{6E57F542-D8EE-456E-B519-B5D051DF59B6}"/>
              </a:ext>
            </a:extLst>
          </p:cNvPr>
          <p:cNvGrpSpPr/>
          <p:nvPr/>
        </p:nvGrpSpPr>
        <p:grpSpPr>
          <a:xfrm>
            <a:off x="503021" y="3826144"/>
            <a:ext cx="8971183" cy="660896"/>
            <a:chOff x="503021" y="3826144"/>
            <a:chExt cx="8971183" cy="660896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450FF6B-AF77-4003-BC06-63C55D3F8013}"/>
                </a:ext>
              </a:extLst>
            </p:cNvPr>
            <p:cNvSpPr/>
            <p:nvPr/>
          </p:nvSpPr>
          <p:spPr>
            <a:xfrm>
              <a:off x="503021" y="3826144"/>
              <a:ext cx="3204442" cy="637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+mn-ea"/>
                  <a:cs typeface="Levenim MT" panose="02010502060101010101" pitchFamily="2" charset="-79"/>
                </a:rPr>
                <a:t>将方程中第二式乘 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18039A0-2FF3-4150-819B-6D5EC5778054}"/>
                </a:ext>
              </a:extLst>
            </p:cNvPr>
            <p:cNvSpPr/>
            <p:nvPr/>
          </p:nvSpPr>
          <p:spPr>
            <a:xfrm>
              <a:off x="4079914" y="3830720"/>
              <a:ext cx="1768796" cy="637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+mn-ea"/>
                  <a:cs typeface="Levenim MT" panose="02010502060101010101" pitchFamily="2" charset="-79"/>
                </a:rPr>
                <a:t>第一式乘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77CF7EB-9FF7-4AF9-8986-DA73A986E76B}"/>
                </a:ext>
              </a:extLst>
            </p:cNvPr>
            <p:cNvSpPr/>
            <p:nvPr/>
          </p:nvSpPr>
          <p:spPr>
            <a:xfrm>
              <a:off x="6221161" y="3831674"/>
              <a:ext cx="3253043" cy="655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+mn-ea"/>
                  <a:cs typeface="Levenim MT" panose="02010502060101010101" pitchFamily="2" charset="-79"/>
                </a:rPr>
                <a:t>再将两式相减，得</a:t>
              </a:r>
              <a:endParaRPr lang="zh-CN" altLang="zh-CN" sz="2800" dirty="0">
                <a:latin typeface="+mn-ea"/>
                <a:cs typeface="Levenim MT" panose="02010502060101010101" pitchFamily="2" charset="-79"/>
              </a:endParaRPr>
            </a:p>
          </p:txBody>
        </p:sp>
        <p:graphicFrame>
          <p:nvGraphicFramePr>
            <p:cNvPr id="29" name="对象 28">
              <a:extLst>
                <a:ext uri="{FF2B5EF4-FFF2-40B4-BE49-F238E27FC236}">
                  <a16:creationId xmlns:a16="http://schemas.microsoft.com/office/drawing/2014/main" id="{3B8439B8-BCFA-46F9-AEA3-EC427AD43B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0640784"/>
                </p:ext>
              </p:extLst>
            </p:nvPr>
          </p:nvGraphicFramePr>
          <p:xfrm>
            <a:off x="3516313" y="4055400"/>
            <a:ext cx="571320" cy="431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88" name="Equation" r:id="rId15" imgW="571320" imgH="431640" progId="Equation.DSMT4">
                    <p:embed/>
                  </p:oleObj>
                </mc:Choice>
                <mc:Fallback>
                  <p:oleObj name="Equation" r:id="rId15" imgW="571320" imgH="431640" progId="Equation.DSMT4">
                    <p:embed/>
                    <p:pic>
                      <p:nvPicPr>
                        <p:cNvPr id="18" name="对象 17">
                          <a:extLst>
                            <a:ext uri="{FF2B5EF4-FFF2-40B4-BE49-F238E27FC236}">
                              <a16:creationId xmlns:a16="http://schemas.microsoft.com/office/drawing/2014/main" id="{CA8B23B2-D003-49E3-9154-4B8CCA56B1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313" y="4055400"/>
                          <a:ext cx="571320" cy="4316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731F084A-ABCD-4C03-AB99-2EF5F8A2A6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199473"/>
                </p:ext>
              </p:extLst>
            </p:nvPr>
          </p:nvGraphicFramePr>
          <p:xfrm>
            <a:off x="5637213" y="4022725"/>
            <a:ext cx="5969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89" name="Equation" r:id="rId17" imgW="596880" imgH="431640" progId="Equation.DSMT4">
                    <p:embed/>
                  </p:oleObj>
                </mc:Choice>
                <mc:Fallback>
                  <p:oleObj name="Equation" r:id="rId17" imgW="596880" imgH="431640" progId="Equation.DSMT4">
                    <p:embed/>
                    <p:pic>
                      <p:nvPicPr>
                        <p:cNvPr id="29" name="对象 28">
                          <a:extLst>
                            <a:ext uri="{FF2B5EF4-FFF2-40B4-BE49-F238E27FC236}">
                              <a16:creationId xmlns:a16="http://schemas.microsoft.com/office/drawing/2014/main" id="{3B8439B8-BCFA-46F9-AEA3-EC427AD43B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7213" y="4022725"/>
                          <a:ext cx="596900" cy="431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对象 29">
            <a:extLst>
              <a:ext uri="{FF2B5EF4-FFF2-40B4-BE49-F238E27FC236}">
                <a16:creationId xmlns:a16="http://schemas.microsoft.com/office/drawing/2014/main" id="{73EFAB0A-A332-45E1-BA84-7516F8734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180363"/>
              </p:ext>
            </p:extLst>
          </p:nvPr>
        </p:nvGraphicFramePr>
        <p:xfrm>
          <a:off x="3905400" y="4604920"/>
          <a:ext cx="4381200" cy="43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0" name="Equation" r:id="rId19" imgW="4381200" imgH="431640" progId="Equation.DSMT4">
                  <p:embed/>
                </p:oleObj>
              </mc:Choice>
              <mc:Fallback>
                <p:oleObj name="Equation" r:id="rId19" imgW="4381200" imgH="431640" progId="Equation.DSMT4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61D32673-F2FE-4B16-8B3F-5E0DFE1A7C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400" y="4604920"/>
                        <a:ext cx="4381200" cy="431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0F45C538-B955-465D-90DA-6A32954063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759371"/>
              </p:ext>
            </p:extLst>
          </p:nvPr>
        </p:nvGraphicFramePr>
        <p:xfrm>
          <a:off x="4621303" y="5433738"/>
          <a:ext cx="262872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1" name="Equation" r:id="rId21" imgW="2628720" imgH="914400" progId="Equation.DSMT4">
                  <p:embed/>
                </p:oleObj>
              </mc:Choice>
              <mc:Fallback>
                <p:oleObj name="Equation" r:id="rId21" imgW="2628720" imgH="914400" progId="Equation.DSMT4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BF10254D-CE73-4FFA-B433-A03A334695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303" y="5433738"/>
                        <a:ext cx="262872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9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1E97F27-E8EE-4347-A02A-97116B9EC877}"/>
              </a:ext>
            </a:extLst>
          </p:cNvPr>
          <p:cNvSpPr/>
          <p:nvPr/>
        </p:nvSpPr>
        <p:spPr>
          <a:xfrm>
            <a:off x="1052579" y="2389551"/>
            <a:ext cx="5111629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一、矩阵的乘法和矩阵的逆</a:t>
            </a:r>
          </a:p>
        </p:txBody>
      </p:sp>
      <p:sp>
        <p:nvSpPr>
          <p:cNvPr id="2" name="矩形 1"/>
          <p:cNvSpPr/>
          <p:nvPr/>
        </p:nvSpPr>
        <p:spPr>
          <a:xfrm>
            <a:off x="3838812" y="1108047"/>
            <a:ext cx="4514376" cy="605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en-US" altLang="zh-CN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§3 </a:t>
            </a:r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矩阵与线性方程组的解</a:t>
            </a:r>
          </a:p>
        </p:txBody>
      </p:sp>
      <p:sp>
        <p:nvSpPr>
          <p:cNvPr id="14" name="矩形 13"/>
          <p:cNvSpPr/>
          <p:nvPr/>
        </p:nvSpPr>
        <p:spPr>
          <a:xfrm>
            <a:off x="1062449" y="5439625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个具体的问题来引入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sz="28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1C3CA56-EA89-47EE-B00D-18CA8A06727A}"/>
              </a:ext>
            </a:extLst>
          </p:cNvPr>
          <p:cNvGrpSpPr/>
          <p:nvPr/>
        </p:nvGrpSpPr>
        <p:grpSpPr>
          <a:xfrm>
            <a:off x="1028517" y="1817491"/>
            <a:ext cx="10624982" cy="545323"/>
            <a:chOff x="1028517" y="1817491"/>
            <a:chExt cx="10624982" cy="545323"/>
          </a:xfrm>
        </p:grpSpPr>
        <p:sp>
          <p:nvSpPr>
            <p:cNvPr id="13" name="矩形 12"/>
            <p:cNvSpPr/>
            <p:nvPr/>
          </p:nvSpPr>
          <p:spPr>
            <a:xfrm>
              <a:off x="1028517" y="1839594"/>
              <a:ext cx="56291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在</a:t>
              </a:r>
              <a:r>
                <a:rPr lang="en-US" altLang="zh-CN" sz="2800" kern="0" dirty="0">
                  <a:solidFill>
                    <a:prstClr val="black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Levenim MT" panose="02010502060101010101" pitchFamily="2" charset="-79"/>
                </a:rPr>
                <a:t>§</a:t>
              </a:r>
              <a:r>
                <a:rPr lang="en-US" altLang="zh-CN" sz="2800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1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中已知道了矩阵的基本概念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.</a:t>
              </a:r>
              <a:endPara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441816" y="1817491"/>
              <a:ext cx="5211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下面继续考察矩阵的乘法运算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.</a:t>
              </a:r>
              <a:endPara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028516" y="3206571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1. 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矩阵的乘法</a:t>
            </a:r>
          </a:p>
        </p:txBody>
      </p:sp>
      <p:sp>
        <p:nvSpPr>
          <p:cNvPr id="17" name="矩形 16"/>
          <p:cNvSpPr/>
          <p:nvPr/>
        </p:nvSpPr>
        <p:spPr>
          <a:xfrm>
            <a:off x="1052579" y="3842285"/>
            <a:ext cx="8590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矩阵的加减法以及数乘的定义都很自然，也容易理解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9557846" y="384228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但是下面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028516" y="4365799"/>
            <a:ext cx="10621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要定义的乘法运算相对来说就要复杂多了，但也是从实践中抽象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052579" y="4913082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出来的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329385" y="4905261"/>
            <a:ext cx="8849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为了使读者对矩阵的乘法的定义更容易接受，我们用一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208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1856766"/>
            <a:ext cx="952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例如，有小汪，小林，小袁三个顾客，他们购货数量如下：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810326"/>
            <a:ext cx="9885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超市大卖场通常有许多顾客，要记录和管理大量数据，就需要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66926" y="1333546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利用向量和矩阵等数学工具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sz="28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08903FA-B100-405E-A0F2-41C558F4E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324683"/>
              </p:ext>
            </p:extLst>
          </p:nvPr>
        </p:nvGraphicFramePr>
        <p:xfrm>
          <a:off x="1061235" y="2903206"/>
          <a:ext cx="10069530" cy="29977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3906">
                  <a:extLst>
                    <a:ext uri="{9D8B030D-6E8A-4147-A177-3AD203B41FA5}">
                      <a16:colId xmlns:a16="http://schemas.microsoft.com/office/drawing/2014/main" val="4249554776"/>
                    </a:ext>
                  </a:extLst>
                </a:gridCol>
                <a:gridCol w="2013906">
                  <a:extLst>
                    <a:ext uri="{9D8B030D-6E8A-4147-A177-3AD203B41FA5}">
                      <a16:colId xmlns:a16="http://schemas.microsoft.com/office/drawing/2014/main" val="2705210098"/>
                    </a:ext>
                  </a:extLst>
                </a:gridCol>
                <a:gridCol w="2013906">
                  <a:extLst>
                    <a:ext uri="{9D8B030D-6E8A-4147-A177-3AD203B41FA5}">
                      <a16:colId xmlns:a16="http://schemas.microsoft.com/office/drawing/2014/main" val="1214197055"/>
                    </a:ext>
                  </a:extLst>
                </a:gridCol>
                <a:gridCol w="2013906">
                  <a:extLst>
                    <a:ext uri="{9D8B030D-6E8A-4147-A177-3AD203B41FA5}">
                      <a16:colId xmlns:a16="http://schemas.microsoft.com/office/drawing/2014/main" val="2695251960"/>
                    </a:ext>
                  </a:extLst>
                </a:gridCol>
                <a:gridCol w="2013906">
                  <a:extLst>
                    <a:ext uri="{9D8B030D-6E8A-4147-A177-3AD203B41FA5}">
                      <a16:colId xmlns:a16="http://schemas.microsoft.com/office/drawing/2014/main" val="1430920445"/>
                    </a:ext>
                  </a:extLst>
                </a:gridCol>
              </a:tblGrid>
              <a:tr h="123612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鸡蛋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CN" sz="2400" kern="100" dirty="0">
                          <a:effectLst/>
                        </a:rPr>
                        <a:t>单位</a:t>
                      </a:r>
                      <a:r>
                        <a:rPr lang="en-US" sz="2400" kern="100" dirty="0">
                          <a:effectLst/>
                        </a:rPr>
                        <a:t>: </a:t>
                      </a:r>
                      <a:r>
                        <a:rPr lang="en-US" sz="2400" i="1" kern="100" dirty="0">
                          <a:effectLst/>
                        </a:rPr>
                        <a:t>kg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大米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CN" sz="2400" kern="100" dirty="0">
                          <a:effectLst/>
                        </a:rPr>
                        <a:t>单位</a:t>
                      </a:r>
                      <a:r>
                        <a:rPr lang="en-US" sz="2400" kern="100" dirty="0">
                          <a:effectLst/>
                        </a:rPr>
                        <a:t>: </a:t>
                      </a:r>
                      <a:r>
                        <a:rPr lang="en-US" sz="2400" b="1" i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面粉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CN" sz="2400" kern="100" dirty="0">
                          <a:effectLst/>
                        </a:rPr>
                        <a:t>单位</a:t>
                      </a:r>
                      <a:r>
                        <a:rPr lang="en-US" sz="2400" kern="100" dirty="0">
                          <a:effectLst/>
                        </a:rPr>
                        <a:t>: </a:t>
                      </a:r>
                      <a:r>
                        <a:rPr lang="zh-CN" sz="2400" kern="100" dirty="0">
                          <a:effectLst/>
                        </a:rPr>
                        <a:t>袋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大黄鱼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CN" sz="2400" kern="100" dirty="0">
                          <a:effectLst/>
                        </a:rPr>
                        <a:t>单位</a:t>
                      </a:r>
                      <a:r>
                        <a:rPr lang="en-US" sz="2400" kern="100" dirty="0">
                          <a:effectLst/>
                        </a:rPr>
                        <a:t>: </a:t>
                      </a:r>
                      <a:r>
                        <a:rPr lang="en-US" sz="2400" b="1" i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2832890"/>
                  </a:ext>
                </a:extLst>
              </a:tr>
              <a:tr h="587225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小汪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977063"/>
                  </a:ext>
                </a:extLst>
              </a:tr>
              <a:tr h="587225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小林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242503"/>
                  </a:ext>
                </a:extLst>
              </a:tr>
              <a:tr h="587225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小袁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1.5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888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3757182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称矩阵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A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为购货矩阵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sz="28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6926" y="1195336"/>
            <a:ext cx="6890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则我们按表中原有的数据构成一个矩阵：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830667"/>
              </p:ext>
            </p:extLst>
          </p:nvPr>
        </p:nvGraphicFramePr>
        <p:xfrm>
          <a:off x="4660900" y="2113032"/>
          <a:ext cx="28702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name="Equation" r:id="rId3" imgW="2869920" imgH="1346040" progId="Equation.DSMT4">
                  <p:embed/>
                </p:oleObj>
              </mc:Choice>
              <mc:Fallback>
                <p:oleObj name="Equation" r:id="rId3" imgW="2869920" imgH="134604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2113032"/>
                        <a:ext cx="28702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31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5" y="1718557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位价格和单位利润，列表如下：</a:t>
            </a:r>
          </a:p>
        </p:txBody>
      </p:sp>
      <p:sp>
        <p:nvSpPr>
          <p:cNvPr id="3" name="矩形 2"/>
          <p:cNvSpPr/>
          <p:nvPr/>
        </p:nvSpPr>
        <p:spPr>
          <a:xfrm>
            <a:off x="966927" y="1195337"/>
            <a:ext cx="9933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从超市方面来说，需要统计营业额和利润，上述四种商品的单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0C82AFE-9AFC-49FD-8552-C8F40735CBDC}"/>
              </a:ext>
            </a:extLst>
          </p:cNvPr>
          <p:cNvGraphicFramePr>
            <a:graphicFrameLocks noGrp="1"/>
          </p:cNvGraphicFramePr>
          <p:nvPr/>
        </p:nvGraphicFramePr>
        <p:xfrm>
          <a:off x="1433851" y="2545238"/>
          <a:ext cx="8631420" cy="26901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04104">
                  <a:extLst>
                    <a:ext uri="{9D8B030D-6E8A-4147-A177-3AD203B41FA5}">
                      <a16:colId xmlns:a16="http://schemas.microsoft.com/office/drawing/2014/main" val="1708125045"/>
                    </a:ext>
                  </a:extLst>
                </a:gridCol>
                <a:gridCol w="1831829">
                  <a:extLst>
                    <a:ext uri="{9D8B030D-6E8A-4147-A177-3AD203B41FA5}">
                      <a16:colId xmlns:a16="http://schemas.microsoft.com/office/drawing/2014/main" val="881609145"/>
                    </a:ext>
                  </a:extLst>
                </a:gridCol>
                <a:gridCol w="1831829">
                  <a:extLst>
                    <a:ext uri="{9D8B030D-6E8A-4147-A177-3AD203B41FA5}">
                      <a16:colId xmlns:a16="http://schemas.microsoft.com/office/drawing/2014/main" val="1418555022"/>
                    </a:ext>
                  </a:extLst>
                </a:gridCol>
                <a:gridCol w="1831829">
                  <a:extLst>
                    <a:ext uri="{9D8B030D-6E8A-4147-A177-3AD203B41FA5}">
                      <a16:colId xmlns:a16="http://schemas.microsoft.com/office/drawing/2014/main" val="691423786"/>
                    </a:ext>
                  </a:extLst>
                </a:gridCol>
                <a:gridCol w="1831829">
                  <a:extLst>
                    <a:ext uri="{9D8B030D-6E8A-4147-A177-3AD203B41FA5}">
                      <a16:colId xmlns:a16="http://schemas.microsoft.com/office/drawing/2014/main" val="1816377046"/>
                    </a:ext>
                  </a:extLst>
                </a:gridCol>
              </a:tblGrid>
              <a:tr h="1163819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鸡蛋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CN" sz="2400" kern="100" dirty="0">
                          <a:effectLst/>
                        </a:rPr>
                        <a:t>单位</a:t>
                      </a:r>
                      <a:r>
                        <a:rPr lang="en-US" sz="2400" kern="100" dirty="0">
                          <a:effectLst/>
                        </a:rPr>
                        <a:t>: kg)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大米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CN" sz="2400" kern="100" dirty="0">
                          <a:effectLst/>
                        </a:rPr>
                        <a:t>单位</a:t>
                      </a:r>
                      <a:r>
                        <a:rPr lang="en-US" sz="2400" kern="100" dirty="0">
                          <a:effectLst/>
                        </a:rPr>
                        <a:t>: kg)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面粉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CN" sz="2400" kern="100" dirty="0">
                          <a:effectLst/>
                        </a:rPr>
                        <a:t>单位</a:t>
                      </a:r>
                      <a:r>
                        <a:rPr lang="en-US" sz="2400" kern="100" dirty="0">
                          <a:effectLst/>
                        </a:rPr>
                        <a:t>: </a:t>
                      </a:r>
                      <a:r>
                        <a:rPr lang="zh-CN" sz="2400" kern="100" dirty="0">
                          <a:effectLst/>
                        </a:rPr>
                        <a:t>袋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大黄鱼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CN" sz="2400" kern="100" dirty="0">
                          <a:effectLst/>
                        </a:rPr>
                        <a:t>单位</a:t>
                      </a:r>
                      <a:r>
                        <a:rPr lang="en-US" sz="2400" kern="100" dirty="0">
                          <a:effectLst/>
                        </a:rPr>
                        <a:t>: kg)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2227326"/>
                  </a:ext>
                </a:extLst>
              </a:tr>
              <a:tr h="763188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单价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zh-CN" sz="2400" kern="100" dirty="0">
                          <a:effectLst/>
                        </a:rPr>
                        <a:t>元</a:t>
                      </a:r>
                      <a:r>
                        <a:rPr lang="zh-CN" altLang="en-US" sz="2400" kern="100" dirty="0">
                          <a:effectLst/>
                        </a:rPr>
                        <a:t>）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6.2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3.4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9.9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778031"/>
                  </a:ext>
                </a:extLst>
              </a:tr>
              <a:tr h="763188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利润</a:t>
                      </a:r>
                      <a:r>
                        <a:rPr lang="en-US" sz="2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2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sz="2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2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0.70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0.50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0.90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9730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9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338677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利润为</a:t>
            </a:r>
            <a:endParaRPr lang="en-US" altLang="zh-CN" sz="28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6926" y="1002831"/>
            <a:ext cx="9837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则每笔生意的营业收入和利润都可以按照下面方式计算，以小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66926" y="1565230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汪的为例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sz="28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6925" y="2175756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这笔生意的营业额为 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938338" y="2879725"/>
          <a:ext cx="40036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2" name="Equation" r:id="rId3" imgW="4000320" imgH="279360" progId="Equation.DSMT4">
                  <p:embed/>
                </p:oleObj>
              </mc:Choice>
              <mc:Fallback>
                <p:oleObj name="Equation" r:id="rId3" imgW="4000320" imgH="27936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2879725"/>
                        <a:ext cx="400367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942013" y="2879725"/>
          <a:ext cx="31988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3" name="Equation" r:id="rId5" imgW="3174840" imgH="279360" progId="Equation.DSMT4">
                  <p:embed/>
                </p:oleObj>
              </mc:Choice>
              <mc:Fallback>
                <p:oleObj name="Equation" r:id="rId5" imgW="3174840" imgH="27936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2879725"/>
                        <a:ext cx="3198812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9140825" y="269897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元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；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679575" y="4076700"/>
          <a:ext cx="38639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4" name="Equation" r:id="rId7" imgW="3860640" imgH="279360" progId="Equation.DSMT4">
                  <p:embed/>
                </p:oleObj>
              </mc:Choice>
              <mc:Fallback>
                <p:oleObj name="Equation" r:id="rId7" imgW="3860640" imgH="27936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4076700"/>
                        <a:ext cx="386397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543550" y="4062413"/>
          <a:ext cx="256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5" name="Equation" r:id="rId9" imgW="2565360" imgH="279360" progId="Equation.DSMT4">
                  <p:embed/>
                </p:oleObj>
              </mc:Choice>
              <mc:Fallback>
                <p:oleObj name="Equation" r:id="rId9" imgW="2565360" imgH="27936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062413"/>
                        <a:ext cx="256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7966105" y="3909991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（元）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45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5" y="1327684"/>
            <a:ext cx="9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示：</a:t>
            </a:r>
          </a:p>
        </p:txBody>
      </p:sp>
      <p:sp>
        <p:nvSpPr>
          <p:cNvPr id="3" name="矩形 2"/>
          <p:cNvSpPr/>
          <p:nvPr/>
        </p:nvSpPr>
        <p:spPr>
          <a:xfrm>
            <a:off x="966925" y="762200"/>
            <a:ext cx="10029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为了后面讨论的需要，我们将表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6.2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“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转置”后，用矩阵</a:t>
            </a:r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B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来表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256088" y="1651000"/>
          <a:ext cx="18923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4" name="Equation" r:id="rId3" imgW="1892160" imgH="1777680" progId="Equation.DSMT4">
                  <p:embed/>
                </p:oleObj>
              </mc:Choice>
              <mc:Fallback>
                <p:oleObj name="Equation" r:id="rId3" imgW="1892160" imgH="177768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1651000"/>
                        <a:ext cx="18923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966925" y="3746034"/>
            <a:ext cx="10487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那么，刚才营业额和利润的计算方式就可以下面的矩阵乘法给</a:t>
            </a:r>
          </a:p>
        </p:txBody>
      </p:sp>
      <p:sp>
        <p:nvSpPr>
          <p:cNvPr id="6" name="矩形 5"/>
          <p:cNvSpPr/>
          <p:nvPr/>
        </p:nvSpPr>
        <p:spPr>
          <a:xfrm>
            <a:off x="966925" y="430843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出：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607010" y="4563897"/>
          <a:ext cx="5930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5" name="Equation" r:id="rId5" imgW="5930640" imgH="1777680" progId="Equation.DSMT4">
                  <p:embed/>
                </p:oleObj>
              </mc:Choice>
              <mc:Fallback>
                <p:oleObj name="Equation" r:id="rId5" imgW="5930640" imgH="177768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7010" y="4563897"/>
                        <a:ext cx="5930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88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1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2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0F353606-6014-48C2-9C10-540BE5BC2EC8}"/>
              </a:ext>
            </a:extLst>
          </p:cNvPr>
          <p:cNvGrpSpPr/>
          <p:nvPr/>
        </p:nvGrpSpPr>
        <p:grpSpPr>
          <a:xfrm>
            <a:off x="966926" y="833263"/>
            <a:ext cx="9844205" cy="525637"/>
            <a:chOff x="966926" y="833263"/>
            <a:chExt cx="9844205" cy="525637"/>
          </a:xfrm>
        </p:grpSpPr>
        <p:sp>
          <p:nvSpPr>
            <p:cNvPr id="3" name="矩形 2"/>
            <p:cNvSpPr/>
            <p:nvPr/>
          </p:nvSpPr>
          <p:spPr>
            <a:xfrm>
              <a:off x="966926" y="833263"/>
              <a:ext cx="28777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记右边的矩阵为 </a:t>
              </a:r>
              <a:endParaRPr lang="zh-CN" altLang="en-US" dirty="0"/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3172908"/>
                </p:ext>
              </p:extLst>
            </p:nvPr>
          </p:nvGraphicFramePr>
          <p:xfrm>
            <a:off x="3575050" y="939800"/>
            <a:ext cx="13970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90" name="Equation" r:id="rId3" imgW="1396800" imgH="419040" progId="Equation.DSMT4">
                    <p:embed/>
                  </p:oleObj>
                </mc:Choice>
                <mc:Fallback>
                  <p:oleObj name="Equation" r:id="rId3" imgW="1396800" imgH="419040" progId="Equation.DSMT4">
                    <p:embed/>
                    <p:pic>
                      <p:nvPicPr>
                        <p:cNvPr id="4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5050" y="939800"/>
                          <a:ext cx="1397000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4"/>
            <p:cNvSpPr/>
            <p:nvPr/>
          </p:nvSpPr>
          <p:spPr>
            <a:xfrm>
              <a:off x="5001527" y="833263"/>
              <a:ext cx="58096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则矩阵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C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的第一列和第二列分别为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3</a:t>
              </a:r>
              <a:endParaRPr lang="zh-CN" altLang="en-US" dirty="0">
                <a:latin typeface="+mj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246D467-7BF4-4DCB-9AE5-F688CEB77A17}"/>
              </a:ext>
            </a:extLst>
          </p:cNvPr>
          <p:cNvGrpSpPr/>
          <p:nvPr/>
        </p:nvGrpSpPr>
        <p:grpSpPr>
          <a:xfrm>
            <a:off x="969491" y="1380546"/>
            <a:ext cx="10069306" cy="523220"/>
            <a:chOff x="969491" y="1380546"/>
            <a:chExt cx="10069306" cy="523220"/>
          </a:xfrm>
        </p:grpSpPr>
        <p:sp>
          <p:nvSpPr>
            <p:cNvPr id="6" name="矩形 5"/>
            <p:cNvSpPr/>
            <p:nvPr/>
          </p:nvSpPr>
          <p:spPr>
            <a:xfrm>
              <a:off x="969491" y="1380546"/>
              <a:ext cx="57502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笔生意的营业额和利润，其中元素 </a:t>
              </a:r>
              <a:endParaRPr lang="zh-CN" altLang="en-US" dirty="0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6753562"/>
                </p:ext>
              </p:extLst>
            </p:nvPr>
          </p:nvGraphicFramePr>
          <p:xfrm>
            <a:off x="6467061" y="1414463"/>
            <a:ext cx="3048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91" name="Equation" r:id="rId5" imgW="304560" imgH="469800" progId="Equation.DSMT4">
                    <p:embed/>
                  </p:oleObj>
                </mc:Choice>
                <mc:Fallback>
                  <p:oleObj name="Equation" r:id="rId5" imgW="304560" imgH="469800" progId="Equation.DSMT4">
                    <p:embed/>
                    <p:pic>
                      <p:nvPicPr>
                        <p:cNvPr id="7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7061" y="1414463"/>
                          <a:ext cx="304800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6665484" y="1380546"/>
              <a:ext cx="43733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是矩阵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C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的第</a:t>
              </a:r>
              <a:r>
                <a:rPr lang="en-US" altLang="zh-CN" sz="2800" i="1" kern="0" dirty="0" err="1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i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 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行与矩阵第 </a:t>
              </a:r>
              <a:endParaRPr lang="zh-CN" altLang="en-US" dirty="0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852254F-5134-49A1-8461-47AF1678861F}"/>
              </a:ext>
            </a:extLst>
          </p:cNvPr>
          <p:cNvGrpSpPr/>
          <p:nvPr/>
        </p:nvGrpSpPr>
        <p:grpSpPr>
          <a:xfrm>
            <a:off x="966926" y="1915611"/>
            <a:ext cx="9836279" cy="568448"/>
            <a:chOff x="966926" y="1915611"/>
            <a:chExt cx="9836279" cy="568448"/>
          </a:xfrm>
        </p:grpSpPr>
        <p:sp>
          <p:nvSpPr>
            <p:cNvPr id="9" name="矩形 8"/>
            <p:cNvSpPr/>
            <p:nvPr/>
          </p:nvSpPr>
          <p:spPr>
            <a:xfrm>
              <a:off x="966926" y="1951892"/>
              <a:ext cx="57502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 j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列对应元素相乘后再相加的结果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.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6415296" y="1960839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比如，</a:t>
              </a:r>
              <a:endParaRPr lang="zh-CN" altLang="en-US" dirty="0"/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6972981"/>
                </p:ext>
              </p:extLst>
            </p:nvPr>
          </p:nvGraphicFramePr>
          <p:xfrm>
            <a:off x="7446987" y="2024713"/>
            <a:ext cx="4699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92" name="Equation" r:id="rId7" imgW="469800" imgH="431640" progId="Equation.DSMT4">
                    <p:embed/>
                  </p:oleObj>
                </mc:Choice>
                <mc:Fallback>
                  <p:oleObj name="Equation" r:id="rId7" imgW="469800" imgH="431640" progId="Equation.DSMT4">
                    <p:embed/>
                    <p:pic>
                      <p:nvPicPr>
                        <p:cNvPr id="11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6987" y="2024713"/>
                          <a:ext cx="4699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4376103"/>
                </p:ext>
              </p:extLst>
            </p:nvPr>
          </p:nvGraphicFramePr>
          <p:xfrm>
            <a:off x="8013249" y="2025298"/>
            <a:ext cx="3937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93" name="Equation" r:id="rId9" imgW="393480" imgH="431640" progId="Equation.DSMT4">
                    <p:embed/>
                  </p:oleObj>
                </mc:Choice>
                <mc:Fallback>
                  <p:oleObj name="Equation" r:id="rId9" imgW="393480" imgH="431640" progId="Equation.DSMT4">
                    <p:embed/>
                    <p:pic>
                      <p:nvPicPr>
                        <p:cNvPr id="12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3249" y="2025298"/>
                          <a:ext cx="3937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矩形 12"/>
            <p:cNvSpPr/>
            <p:nvPr/>
          </p:nvSpPr>
          <p:spPr>
            <a:xfrm>
              <a:off x="8464103" y="1915611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就是小汪这笔</a:t>
              </a:r>
              <a:endParaRPr lang="zh-CN" altLang="en-US" dirty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966926" y="2493006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生意的营业额和利润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384774" y="2468943"/>
            <a:ext cx="6109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用了矩阵表示这些关系显得简洁明了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16" name="矩形 15"/>
          <p:cNvSpPr/>
          <p:nvPr/>
        </p:nvSpPr>
        <p:spPr>
          <a:xfrm>
            <a:off x="969491" y="3032468"/>
            <a:ext cx="7082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下面我们就可以给出矩阵乘积的一般定义了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9E74B45-444A-4084-AC65-7A48E5DBBE44}"/>
              </a:ext>
            </a:extLst>
          </p:cNvPr>
          <p:cNvGrpSpPr/>
          <p:nvPr/>
        </p:nvGrpSpPr>
        <p:grpSpPr>
          <a:xfrm>
            <a:off x="969491" y="3603305"/>
            <a:ext cx="9596837" cy="562399"/>
            <a:chOff x="969491" y="3603305"/>
            <a:chExt cx="9596837" cy="562399"/>
          </a:xfrm>
        </p:grpSpPr>
        <p:sp>
          <p:nvSpPr>
            <p:cNvPr id="17" name="矩形 16"/>
            <p:cNvSpPr/>
            <p:nvPr/>
          </p:nvSpPr>
          <p:spPr>
            <a:xfrm>
              <a:off x="969491" y="360947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设</a:t>
              </a:r>
              <a:endParaRPr lang="zh-CN" altLang="en-US" dirty="0"/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6986965"/>
                </p:ext>
              </p:extLst>
            </p:nvPr>
          </p:nvGraphicFramePr>
          <p:xfrm>
            <a:off x="1377950" y="3684588"/>
            <a:ext cx="12065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94" name="Equation" r:id="rId11" imgW="1206360" imgH="469800" progId="Equation.DSMT4">
                    <p:embed/>
                  </p:oleObj>
                </mc:Choice>
                <mc:Fallback>
                  <p:oleObj name="Equation" r:id="rId11" imgW="1206360" imgH="469800" progId="Equation.DSMT4">
                    <p:embed/>
                    <p:pic>
                      <p:nvPicPr>
                        <p:cNvPr id="18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7950" y="3684588"/>
                          <a:ext cx="1206500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矩形 18"/>
            <p:cNvSpPr/>
            <p:nvPr/>
          </p:nvSpPr>
          <p:spPr>
            <a:xfrm>
              <a:off x="2492984" y="3603305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</a:t>
              </a:r>
              <a:endParaRPr lang="zh-CN" altLang="en-US" dirty="0"/>
            </a:p>
          </p:txBody>
        </p:sp>
        <p:graphicFrame>
          <p:nvGraphicFramePr>
            <p:cNvPr id="20" name="对象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7385906"/>
                </p:ext>
              </p:extLst>
            </p:nvPr>
          </p:nvGraphicFramePr>
          <p:xfrm>
            <a:off x="2988221" y="3791705"/>
            <a:ext cx="812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95" name="Equation" r:id="rId13" imgW="812520" imgH="317160" progId="Equation.DSMT4">
                    <p:embed/>
                  </p:oleObj>
                </mc:Choice>
                <mc:Fallback>
                  <p:oleObj name="Equation" r:id="rId13" imgW="812520" imgH="317160" progId="Equation.DSMT4">
                    <p:embed/>
                    <p:pic>
                      <p:nvPicPr>
                        <p:cNvPr id="20" name="对象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8221" y="3791705"/>
                          <a:ext cx="8128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矩形 20"/>
            <p:cNvSpPr/>
            <p:nvPr/>
          </p:nvSpPr>
          <p:spPr>
            <a:xfrm>
              <a:off x="3738817" y="3603305"/>
              <a:ext cx="1441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矩阵， </a:t>
              </a:r>
              <a:endParaRPr lang="zh-CN" altLang="en-US" dirty="0"/>
            </a:p>
          </p:txBody>
        </p:sp>
        <p:graphicFrame>
          <p:nvGraphicFramePr>
            <p:cNvPr id="22" name="对象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5289301"/>
                </p:ext>
              </p:extLst>
            </p:nvPr>
          </p:nvGraphicFramePr>
          <p:xfrm>
            <a:off x="4724400" y="3689350"/>
            <a:ext cx="11811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96" name="Equation" r:id="rId15" imgW="1180800" imgH="469800" progId="Equation.DSMT4">
                    <p:embed/>
                  </p:oleObj>
                </mc:Choice>
                <mc:Fallback>
                  <p:oleObj name="Equation" r:id="rId15" imgW="1180800" imgH="469800" progId="Equation.DSMT4">
                    <p:embed/>
                    <p:pic>
                      <p:nvPicPr>
                        <p:cNvPr id="22" name="对象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689350"/>
                          <a:ext cx="1181100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矩形 22"/>
            <p:cNvSpPr/>
            <p:nvPr/>
          </p:nvSpPr>
          <p:spPr>
            <a:xfrm>
              <a:off x="5824130" y="3624587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</a:t>
              </a:r>
              <a:endParaRPr lang="zh-CN" altLang="en-US" dirty="0"/>
            </a:p>
          </p:txBody>
        </p:sp>
        <p:graphicFrame>
          <p:nvGraphicFramePr>
            <p:cNvPr id="24" name="对象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4867754"/>
                </p:ext>
              </p:extLst>
            </p:nvPr>
          </p:nvGraphicFramePr>
          <p:xfrm>
            <a:off x="6284913" y="3765550"/>
            <a:ext cx="7366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97" name="Equation" r:id="rId17" imgW="736560" imgH="317160" progId="Equation.DSMT4">
                    <p:embed/>
                  </p:oleObj>
                </mc:Choice>
                <mc:Fallback>
                  <p:oleObj name="Equation" r:id="rId17" imgW="736560" imgH="317160" progId="Equation.DSMT4">
                    <p:embed/>
                    <p:pic>
                      <p:nvPicPr>
                        <p:cNvPr id="24" name="对象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4913" y="3765550"/>
                          <a:ext cx="7366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矩形 24"/>
            <p:cNvSpPr/>
            <p:nvPr/>
          </p:nvSpPr>
          <p:spPr>
            <a:xfrm>
              <a:off x="7046238" y="3627368"/>
              <a:ext cx="25186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矩阵，则定义 </a:t>
              </a:r>
              <a:endParaRPr lang="zh-CN" altLang="en-US" dirty="0"/>
            </a:p>
          </p:txBody>
        </p:sp>
        <p:graphicFrame>
          <p:nvGraphicFramePr>
            <p:cNvPr id="26" name="对象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4956333"/>
                </p:ext>
              </p:extLst>
            </p:nvPr>
          </p:nvGraphicFramePr>
          <p:xfrm>
            <a:off x="9301859" y="3798888"/>
            <a:ext cx="7620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98" name="Equation" r:id="rId19" imgW="761760" imgH="241200" progId="Equation.DSMT4">
                    <p:embed/>
                  </p:oleObj>
                </mc:Choice>
                <mc:Fallback>
                  <p:oleObj name="Equation" r:id="rId19" imgW="761760" imgH="241200" progId="Equation.DSMT4">
                    <p:embed/>
                    <p:pic>
                      <p:nvPicPr>
                        <p:cNvPr id="26" name="对象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1859" y="3798888"/>
                          <a:ext cx="7620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矩形 26"/>
            <p:cNvSpPr/>
            <p:nvPr/>
          </p:nvSpPr>
          <p:spPr>
            <a:xfrm>
              <a:off x="10022589" y="364248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矩</a:t>
              </a:r>
              <a:endParaRPr lang="zh-CN" altLang="en-US" dirty="0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CE680F6-7E0C-4407-8D30-A0798F990E00}"/>
              </a:ext>
            </a:extLst>
          </p:cNvPr>
          <p:cNvGrpSpPr/>
          <p:nvPr/>
        </p:nvGrpSpPr>
        <p:grpSpPr>
          <a:xfrm>
            <a:off x="974550" y="4156757"/>
            <a:ext cx="5733049" cy="548593"/>
            <a:chOff x="974550" y="4156757"/>
            <a:chExt cx="5733049" cy="548593"/>
          </a:xfrm>
        </p:grpSpPr>
        <p:sp>
          <p:nvSpPr>
            <p:cNvPr id="28" name="矩形 27"/>
            <p:cNvSpPr/>
            <p:nvPr/>
          </p:nvSpPr>
          <p:spPr>
            <a:xfrm>
              <a:off x="974550" y="4156757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阵</a:t>
              </a:r>
              <a:endParaRPr lang="zh-CN" altLang="en-US" dirty="0"/>
            </a:p>
          </p:txBody>
        </p:sp>
        <p:graphicFrame>
          <p:nvGraphicFramePr>
            <p:cNvPr id="29" name="对象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9674292"/>
                </p:ext>
              </p:extLst>
            </p:nvPr>
          </p:nvGraphicFramePr>
          <p:xfrm>
            <a:off x="1385888" y="4235450"/>
            <a:ext cx="11938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99" name="Equation" r:id="rId21" imgW="1193760" imgH="469800" progId="Equation.DSMT4">
                    <p:embed/>
                  </p:oleObj>
                </mc:Choice>
                <mc:Fallback>
                  <p:oleObj name="Equation" r:id="rId21" imgW="1193760" imgH="469800" progId="Equation.DSMT4">
                    <p:embed/>
                    <p:pic>
                      <p:nvPicPr>
                        <p:cNvPr id="29" name="对象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5888" y="4235450"/>
                          <a:ext cx="1193800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矩形 29"/>
            <p:cNvSpPr/>
            <p:nvPr/>
          </p:nvSpPr>
          <p:spPr>
            <a:xfrm>
              <a:off x="2492984" y="4156757"/>
              <a:ext cx="42146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是矩阵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A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与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B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的乘积，其中</a:t>
              </a:r>
            </a:p>
          </p:txBody>
        </p:sp>
      </p:grp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015887"/>
              </p:ext>
            </p:extLst>
          </p:nvPr>
        </p:nvGraphicFramePr>
        <p:xfrm>
          <a:off x="2979330" y="4605344"/>
          <a:ext cx="5689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00" name="Equation" r:id="rId23" imgW="5689440" imgH="927000" progId="Equation.DSMT4">
                  <p:embed/>
                </p:oleObj>
              </mc:Choice>
              <mc:Fallback>
                <p:oleObj name="Equation" r:id="rId23" imgW="5689440" imgH="927000" progId="Equation.DSMT4">
                  <p:embed/>
                  <p:pic>
                    <p:nvPicPr>
                      <p:cNvPr id="31" name="对象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330" y="4605344"/>
                        <a:ext cx="5689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组合 34">
            <a:extLst>
              <a:ext uri="{FF2B5EF4-FFF2-40B4-BE49-F238E27FC236}">
                <a16:creationId xmlns:a16="http://schemas.microsoft.com/office/drawing/2014/main" id="{DE5EB4BC-079D-4600-A10A-69E144481C6B}"/>
              </a:ext>
            </a:extLst>
          </p:cNvPr>
          <p:cNvGrpSpPr/>
          <p:nvPr/>
        </p:nvGrpSpPr>
        <p:grpSpPr>
          <a:xfrm>
            <a:off x="966926" y="5423755"/>
            <a:ext cx="2115999" cy="523220"/>
            <a:chOff x="966926" y="5423755"/>
            <a:chExt cx="2115999" cy="523220"/>
          </a:xfrm>
        </p:grpSpPr>
        <p:sp>
          <p:nvSpPr>
            <p:cNvPr id="2" name="矩形 1"/>
            <p:cNvSpPr/>
            <p:nvPr/>
          </p:nvSpPr>
          <p:spPr>
            <a:xfrm>
              <a:off x="966926" y="542375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记作</a:t>
              </a:r>
              <a:endPara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endParaRPr>
            </a:p>
          </p:txBody>
        </p:sp>
        <p:graphicFrame>
          <p:nvGraphicFramePr>
            <p:cNvPr id="32" name="对象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2275107"/>
                </p:ext>
              </p:extLst>
            </p:nvPr>
          </p:nvGraphicFramePr>
          <p:xfrm>
            <a:off x="1724025" y="5562600"/>
            <a:ext cx="13589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101" name="Equation" r:id="rId25" imgW="1358640" imgH="317160" progId="Equation.DSMT4">
                    <p:embed/>
                  </p:oleObj>
                </mc:Choice>
                <mc:Fallback>
                  <p:oleObj name="Equation" r:id="rId25" imgW="1358640" imgH="317160" progId="Equation.DSMT4">
                    <p:embed/>
                    <p:pic>
                      <p:nvPicPr>
                        <p:cNvPr id="32" name="对象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4025" y="5562600"/>
                          <a:ext cx="13589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0326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4" y="404966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而</a:t>
            </a:r>
          </a:p>
        </p:txBody>
      </p:sp>
      <p:sp>
        <p:nvSpPr>
          <p:cNvPr id="3" name="矩形 2"/>
          <p:cNvSpPr/>
          <p:nvPr/>
        </p:nvSpPr>
        <p:spPr>
          <a:xfrm>
            <a:off x="966926" y="85732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1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1820" y="8483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设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679975"/>
              </p:ext>
            </p:extLst>
          </p:nvPr>
        </p:nvGraphicFramePr>
        <p:xfrm>
          <a:off x="4154488" y="1552575"/>
          <a:ext cx="180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" name="Equation" r:id="rId3" imgW="1803240" imgH="393480" progId="Equation.DSMT4">
                  <p:embed/>
                </p:oleObj>
              </mc:Choice>
              <mc:Fallback>
                <p:oleObj name="Equation" r:id="rId3" imgW="1803240" imgH="393480" progId="Equation.DSMT4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8" y="1552575"/>
                        <a:ext cx="1803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233209"/>
              </p:ext>
            </p:extLst>
          </p:nvPr>
        </p:nvGraphicFramePr>
        <p:xfrm>
          <a:off x="6194425" y="974725"/>
          <a:ext cx="13208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" name="Equation" r:id="rId5" imgW="1320480" imgH="1549080" progId="Equation.DSMT4">
                  <p:embed/>
                </p:oleObj>
              </mc:Choice>
              <mc:Fallback>
                <p:oleObj name="Equation" r:id="rId5" imgW="1320480" imgH="154908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974725"/>
                        <a:ext cx="13208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966925" y="265928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则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422160"/>
              </p:ext>
            </p:extLst>
          </p:nvPr>
        </p:nvGraphicFramePr>
        <p:xfrm>
          <a:off x="2622550" y="2659286"/>
          <a:ext cx="69469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2" name="Equation" r:id="rId7" imgW="6946560" imgH="1549080" progId="Equation.DSMT4">
                  <p:embed/>
                </p:oleObj>
              </mc:Choice>
              <mc:Fallback>
                <p:oleObj name="Equation" r:id="rId7" imgW="6946560" imgH="154908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2659286"/>
                        <a:ext cx="69469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332295"/>
              </p:ext>
            </p:extLst>
          </p:nvPr>
        </p:nvGraphicFramePr>
        <p:xfrm>
          <a:off x="3587750" y="4701761"/>
          <a:ext cx="50165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3" name="Equation" r:id="rId9" imgW="5016240" imgH="1549080" progId="Equation.DSMT4">
                  <p:embed/>
                </p:oleObj>
              </mc:Choice>
              <mc:Fallback>
                <p:oleObj name="Equation" r:id="rId9" imgW="5016240" imgH="154908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4701761"/>
                        <a:ext cx="50165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32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6926" y="714074"/>
            <a:ext cx="8927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我们引入矩阵乘法，是为了简化运算和表达问题的形式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769336" y="71407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例如对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66926" y="127647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于下列线性方程组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410075" y="1825625"/>
          <a:ext cx="2120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2" name="Equation" r:id="rId3" imgW="2120760" imgH="863280" progId="Equation.DSMT4">
                  <p:embed/>
                </p:oleObj>
              </mc:Choice>
              <mc:Fallback>
                <p:oleObj name="Equation" r:id="rId3" imgW="2120760" imgH="86328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1825625"/>
                        <a:ext cx="21209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661726" y="2036422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(</a:t>
            </a:r>
            <a:r>
              <a:rPr lang="en-US" altLang="zh-CN" sz="2800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6.6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)</a:t>
            </a:r>
          </a:p>
        </p:txBody>
      </p:sp>
      <p:sp>
        <p:nvSpPr>
          <p:cNvPr id="8" name="矩形 7"/>
          <p:cNvSpPr/>
          <p:nvPr/>
        </p:nvSpPr>
        <p:spPr>
          <a:xfrm>
            <a:off x="966926" y="299000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如果我们令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643298D-C865-4FD3-83A0-0A179D2BAE2E}"/>
              </a:ext>
            </a:extLst>
          </p:cNvPr>
          <p:cNvGrpSpPr/>
          <p:nvPr/>
        </p:nvGrpSpPr>
        <p:grpSpPr>
          <a:xfrm>
            <a:off x="2630488" y="3216861"/>
            <a:ext cx="5570620" cy="1346200"/>
            <a:chOff x="2630488" y="3216861"/>
            <a:chExt cx="5570620" cy="1346200"/>
          </a:xfrm>
        </p:grpSpPr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8319751"/>
                </p:ext>
              </p:extLst>
            </p:nvPr>
          </p:nvGraphicFramePr>
          <p:xfrm>
            <a:off x="2630488" y="3476459"/>
            <a:ext cx="22098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13" name="Equation" r:id="rId5" imgW="2209680" imgH="863280" progId="Equation.DSMT4">
                    <p:embed/>
                  </p:oleObj>
                </mc:Choice>
                <mc:Fallback>
                  <p:oleObj name="Equation" r:id="rId5" imgW="2209680" imgH="863280" progId="Equation.DSMT4">
                    <p:embed/>
                    <p:pic>
                      <p:nvPicPr>
                        <p:cNvPr id="9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0488" y="3476459"/>
                          <a:ext cx="2209800" cy="86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3259230"/>
                </p:ext>
              </p:extLst>
            </p:nvPr>
          </p:nvGraphicFramePr>
          <p:xfrm>
            <a:off x="5322888" y="3216861"/>
            <a:ext cx="1079500" cy="1346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14" name="Equation" r:id="rId7" imgW="1079280" imgH="1346040" progId="Equation.DSMT4">
                    <p:embed/>
                  </p:oleObj>
                </mc:Choice>
                <mc:Fallback>
                  <p:oleObj name="Equation" r:id="rId7" imgW="1079280" imgH="1346040" progId="Equation.DSMT4">
                    <p:embed/>
                    <p:pic>
                      <p:nvPicPr>
                        <p:cNvPr id="1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2888" y="3216861"/>
                          <a:ext cx="1079500" cy="1346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6545832"/>
                </p:ext>
              </p:extLst>
            </p:nvPr>
          </p:nvGraphicFramePr>
          <p:xfrm>
            <a:off x="7197808" y="3465096"/>
            <a:ext cx="10033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15" name="Equation" r:id="rId9" imgW="1002960" imgH="863280" progId="Equation.DSMT4">
                    <p:embed/>
                  </p:oleObj>
                </mc:Choice>
                <mc:Fallback>
                  <p:oleObj name="Equation" r:id="rId9" imgW="1002960" imgH="863280" progId="Equation.DSMT4">
                    <p:embed/>
                    <p:pic>
                      <p:nvPicPr>
                        <p:cNvPr id="11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7808" y="3465096"/>
                          <a:ext cx="1003300" cy="86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3D2FF15-4599-4E9A-A5AE-67E2B3E6F602}"/>
              </a:ext>
            </a:extLst>
          </p:cNvPr>
          <p:cNvGrpSpPr/>
          <p:nvPr/>
        </p:nvGrpSpPr>
        <p:grpSpPr>
          <a:xfrm>
            <a:off x="966926" y="4677764"/>
            <a:ext cx="8292076" cy="545613"/>
            <a:chOff x="966926" y="4677764"/>
            <a:chExt cx="8292076" cy="545613"/>
          </a:xfrm>
        </p:grpSpPr>
        <p:sp>
          <p:nvSpPr>
            <p:cNvPr id="2" name="矩形 1"/>
            <p:cNvSpPr/>
            <p:nvPr/>
          </p:nvSpPr>
          <p:spPr>
            <a:xfrm>
              <a:off x="8715263" y="467776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或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966926" y="4700157"/>
              <a:ext cx="67213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那么方程组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(</a:t>
              </a:r>
              <a:r>
                <a:rPr lang="en-US" altLang="zh-CN" sz="2800" kern="0" dirty="0">
                  <a:solidFill>
                    <a:prstClr val="black"/>
                  </a:solidFill>
                  <a:ea typeface="宋体" panose="02010600030101010101" pitchFamily="2" charset="-122"/>
                  <a:cs typeface="Levenim MT" panose="02010502060101010101" pitchFamily="2" charset="-79"/>
                </a:rPr>
                <a:t>6.6</a:t>
              </a:r>
              <a:r>
                <a:rPr lang="en-US" altLang="zh-CN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)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就可以简写为矩阵方程：</a:t>
              </a:r>
              <a:endParaRPr lang="zh-CN" altLang="en-US" dirty="0"/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127596"/>
                </p:ext>
              </p:extLst>
            </p:nvPr>
          </p:nvGraphicFramePr>
          <p:xfrm>
            <a:off x="7469188" y="4824413"/>
            <a:ext cx="10541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16" name="Equation" r:id="rId11" imgW="1054080" imgH="291960" progId="Equation.DSMT4">
                    <p:embed/>
                  </p:oleObj>
                </mc:Choice>
                <mc:Fallback>
                  <p:oleObj name="Equation" r:id="rId11" imgW="1054080" imgH="291960" progId="Equation.DSMT4">
                    <p:embed/>
                    <p:pic>
                      <p:nvPicPr>
                        <p:cNvPr id="13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9188" y="4824413"/>
                          <a:ext cx="10541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288837" y="5179011"/>
          <a:ext cx="29718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" name="Equation" r:id="rId13" imgW="2971800" imgH="1346040" progId="Equation.DSMT4">
                  <p:embed/>
                </p:oleObj>
              </mc:Choice>
              <mc:Fallback>
                <p:oleObj name="Equation" r:id="rId13" imgW="2971800" imgH="1346040" progId="Equation.DSMT4">
                  <p:embed/>
                  <p:pic>
                    <p:nvPicPr>
                      <p:cNvPr id="14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8837" y="5179011"/>
                        <a:ext cx="29718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0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5" y="4841977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可是它们还是可以不相同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sz="28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6926" y="810326"/>
            <a:ext cx="6697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要注意的是矩阵的乘积一般不满足交换律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664505" y="810326"/>
            <a:ext cx="3196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例如在上例中，</a:t>
            </a:r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AB</a:t>
            </a:r>
            <a:endParaRPr lang="zh-CN" altLang="en-US" i="1" dirty="0">
              <a:latin typeface="+mj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06C17F3-7B68-402E-B469-39C98F8F48BE}"/>
              </a:ext>
            </a:extLst>
          </p:cNvPr>
          <p:cNvGrpSpPr/>
          <p:nvPr/>
        </p:nvGrpSpPr>
        <p:grpSpPr>
          <a:xfrm>
            <a:off x="966926" y="1373852"/>
            <a:ext cx="8975383" cy="523220"/>
            <a:chOff x="966926" y="1373852"/>
            <a:chExt cx="8975383" cy="523220"/>
          </a:xfrm>
        </p:grpSpPr>
        <p:sp>
          <p:nvSpPr>
            <p:cNvPr id="5" name="矩形 4"/>
            <p:cNvSpPr/>
            <p:nvPr/>
          </p:nvSpPr>
          <p:spPr>
            <a:xfrm>
              <a:off x="966926" y="1373852"/>
              <a:ext cx="76801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是一个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1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阶方阵，而 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BA 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则是一个</a:t>
              </a:r>
              <a:r>
                <a:rPr lang="en-US" altLang="zh-CN" sz="2800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3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阶方阵，因此 </a:t>
              </a:r>
              <a:endParaRPr lang="zh-CN" altLang="en-US" dirty="0"/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1092111"/>
                </p:ext>
              </p:extLst>
            </p:nvPr>
          </p:nvGraphicFramePr>
          <p:xfrm>
            <a:off x="8583409" y="1501309"/>
            <a:ext cx="13589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2" name="Equation" r:id="rId3" imgW="1358640" imgH="317160" progId="Equation.DSMT4">
                    <p:embed/>
                  </p:oleObj>
                </mc:Choice>
                <mc:Fallback>
                  <p:oleObj name="Equation" r:id="rId3" imgW="1358640" imgH="317160" progId="Equation.DSMT4">
                    <p:embed/>
                    <p:pic>
                      <p:nvPicPr>
                        <p:cNvPr id="6" name="对象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3409" y="1501309"/>
                          <a:ext cx="13589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矩形 6"/>
          <p:cNvSpPr/>
          <p:nvPr/>
        </p:nvSpPr>
        <p:spPr>
          <a:xfrm>
            <a:off x="966926" y="1921135"/>
            <a:ext cx="8189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注意，只有</a:t>
            </a:r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A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的列数与</a:t>
            </a:r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B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的行数相等时才可以相乘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843602" y="193625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因此矩阵乘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66925" y="2492481"/>
            <a:ext cx="10174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积不满足交换律还在于，有时</a:t>
            </a:r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AB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有定义，但</a:t>
            </a:r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BA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可以没有定义</a:t>
            </a:r>
            <a:r>
              <a:rPr lang="en-US" altLang="zh-CN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191872D-28D4-437C-AF17-66C7ABFCFCE8}"/>
              </a:ext>
            </a:extLst>
          </p:cNvPr>
          <p:cNvGrpSpPr/>
          <p:nvPr/>
        </p:nvGrpSpPr>
        <p:grpSpPr>
          <a:xfrm>
            <a:off x="960359" y="3096325"/>
            <a:ext cx="10180883" cy="540295"/>
            <a:chOff x="960359" y="3096325"/>
            <a:chExt cx="10180883" cy="540295"/>
          </a:xfrm>
        </p:grpSpPr>
        <p:sp>
          <p:nvSpPr>
            <p:cNvPr id="10" name="矩形 9"/>
            <p:cNvSpPr/>
            <p:nvPr/>
          </p:nvSpPr>
          <p:spPr>
            <a:xfrm>
              <a:off x="960359" y="3096325"/>
              <a:ext cx="14700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比如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A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</a:t>
              </a:r>
              <a:endParaRPr lang="zh-CN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5500986" y="3113400"/>
              <a:ext cx="56402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矩阵，则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AB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有意义，而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BA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就没有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3927999"/>
                </p:ext>
              </p:extLst>
            </p:nvPr>
          </p:nvGraphicFramePr>
          <p:xfrm>
            <a:off x="2325688" y="3227388"/>
            <a:ext cx="673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3" name="Equation" r:id="rId5" imgW="672840" imgH="304560" progId="Equation.DSMT4">
                    <p:embed/>
                  </p:oleObj>
                </mc:Choice>
                <mc:Fallback>
                  <p:oleObj name="Equation" r:id="rId5" imgW="672840" imgH="304560" progId="Equation.DSMT4">
                    <p:embed/>
                    <p:pic>
                      <p:nvPicPr>
                        <p:cNvPr id="13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5688" y="3227388"/>
                          <a:ext cx="6731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矩形 13"/>
            <p:cNvSpPr/>
            <p:nvPr/>
          </p:nvSpPr>
          <p:spPr>
            <a:xfrm>
              <a:off x="2920896" y="3113400"/>
              <a:ext cx="21996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矩阵，而</a:t>
              </a:r>
              <a:r>
                <a:rPr lang="en-US" altLang="zh-CN" sz="2800" i="1" kern="0" dirty="0">
                  <a:solidFill>
                    <a:prstClr val="black"/>
                  </a:solidFill>
                  <a:latin typeface="+mj-lt"/>
                  <a:ea typeface="宋体" panose="02010600030101010101" pitchFamily="2" charset="-122"/>
                  <a:cs typeface="Levenim MT" panose="02010502060101010101" pitchFamily="2" charset="-79"/>
                </a:rPr>
                <a:t>B</a:t>
              </a:r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是</a:t>
              </a:r>
              <a:endParaRPr lang="zh-CN" altLang="en-US" dirty="0"/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3237374"/>
                </p:ext>
              </p:extLst>
            </p:nvPr>
          </p:nvGraphicFramePr>
          <p:xfrm>
            <a:off x="4967288" y="3213100"/>
            <a:ext cx="6477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4" name="Equation" r:id="rId7" imgW="647640" imgH="317160" progId="Equation.DSMT4">
                    <p:embed/>
                  </p:oleObj>
                </mc:Choice>
                <mc:Fallback>
                  <p:oleObj name="Equation" r:id="rId7" imgW="647640" imgH="317160" progId="Equation.DSMT4">
                    <p:embed/>
                    <p:pic>
                      <p:nvPicPr>
                        <p:cNvPr id="15" name="对象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7288" y="3213100"/>
                          <a:ext cx="6477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08BA061-2280-4728-B9A8-FC764E8C82C7}"/>
              </a:ext>
            </a:extLst>
          </p:cNvPr>
          <p:cNvGrpSpPr/>
          <p:nvPr/>
        </p:nvGrpSpPr>
        <p:grpSpPr>
          <a:xfrm>
            <a:off x="966926" y="3660683"/>
            <a:ext cx="2650987" cy="523220"/>
            <a:chOff x="966926" y="3660683"/>
            <a:chExt cx="2650987" cy="523220"/>
          </a:xfrm>
        </p:grpSpPr>
        <p:sp>
          <p:nvSpPr>
            <p:cNvPr id="17" name="矩形 16"/>
            <p:cNvSpPr/>
            <p:nvPr/>
          </p:nvSpPr>
          <p:spPr>
            <a:xfrm>
              <a:off x="966926" y="3660683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意义，因为</a:t>
              </a:r>
              <a:endParaRPr lang="zh-CN" altLang="en-US" dirty="0"/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7769618"/>
                </p:ext>
              </p:extLst>
            </p:nvPr>
          </p:nvGraphicFramePr>
          <p:xfrm>
            <a:off x="2817813" y="3775075"/>
            <a:ext cx="800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5" name="Equation" r:id="rId9" imgW="799920" imgH="317160" progId="Equation.DSMT4">
                    <p:embed/>
                  </p:oleObj>
                </mc:Choice>
                <mc:Fallback>
                  <p:oleObj name="Equation" r:id="rId9" imgW="799920" imgH="317160" progId="Equation.DSMT4">
                    <p:embed/>
                    <p:pic>
                      <p:nvPicPr>
                        <p:cNvPr id="18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7813" y="3775075"/>
                          <a:ext cx="8001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矩形 18"/>
          <p:cNvSpPr/>
          <p:nvPr/>
        </p:nvSpPr>
        <p:spPr>
          <a:xfrm>
            <a:off x="960358" y="4289647"/>
            <a:ext cx="10180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下面的例子说明，即便</a:t>
            </a:r>
            <a:r>
              <a:rPr lang="en-US" altLang="zh-CN" sz="2800" i="1" kern="0" dirty="0">
                <a:solidFill>
                  <a:prstClr val="black"/>
                </a:solidFill>
                <a:latin typeface="+mj-lt"/>
                <a:ea typeface="宋体" panose="02010600030101010101" pitchFamily="2" charset="-122"/>
                <a:cs typeface="Levenim MT" panose="02010502060101010101" pitchFamily="2" charset="-79"/>
              </a:rPr>
              <a:t>AB,BA</a:t>
            </a: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都有意义，且它们的尺寸也相同，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46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0B3D1CA-33F3-4B17-95F6-A2558ADE159B}"/>
              </a:ext>
            </a:extLst>
          </p:cNvPr>
          <p:cNvSpPr/>
          <p:nvPr/>
        </p:nvSpPr>
        <p:spPr>
          <a:xfrm>
            <a:off x="707367" y="605561"/>
            <a:ext cx="10593238" cy="53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可以看到二元一次方程组的解是方程的系数项和常数项经过加减乘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53872D0-0846-47F6-B3E2-4AAC946A96E7}"/>
              </a:ext>
            </a:extLst>
          </p:cNvPr>
          <p:cNvSpPr/>
          <p:nvPr/>
        </p:nvSpPr>
        <p:spPr>
          <a:xfrm>
            <a:off x="707367" y="1286832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除后得到的，而且是有一定规律的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4FA8938-362E-448C-8CC5-CBADD583A4B4}"/>
              </a:ext>
            </a:extLst>
          </p:cNvPr>
          <p:cNvSpPr/>
          <p:nvPr/>
        </p:nvSpPr>
        <p:spPr>
          <a:xfrm>
            <a:off x="6447995" y="1286832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这实际上是中学学过的第二种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EC675DE-8415-4D7E-8BBB-3EB31AFAC65A}"/>
              </a:ext>
            </a:extLst>
          </p:cNvPr>
          <p:cNvSpPr/>
          <p:nvPr/>
        </p:nvSpPr>
        <p:spPr>
          <a:xfrm>
            <a:off x="707367" y="1940944"/>
            <a:ext cx="6418053" cy="53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解法：行列式解法，或者叫克莱姆法则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27C5925-E53F-49CF-BD28-86F54059DF7A}"/>
              </a:ext>
            </a:extLst>
          </p:cNvPr>
          <p:cNvSpPr/>
          <p:nvPr/>
        </p:nvSpPr>
        <p:spPr>
          <a:xfrm>
            <a:off x="7125420" y="1940944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由高中相关知识可知，上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F2AB7AD-9228-474A-A7C1-A81A95A4F5F1}"/>
              </a:ext>
            </a:extLst>
          </p:cNvPr>
          <p:cNvSpPr/>
          <p:nvPr/>
        </p:nvSpPr>
        <p:spPr>
          <a:xfrm>
            <a:off x="707367" y="2577803"/>
            <a:ext cx="7044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上述解的分子分母都是某个二阶行列式的值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F50C8E-3F61-4A11-AD36-C1BC283E32BD}"/>
              </a:ext>
            </a:extLst>
          </p:cNvPr>
          <p:cNvSpPr/>
          <p:nvPr/>
        </p:nvSpPr>
        <p:spPr>
          <a:xfrm>
            <a:off x="7525212" y="2581012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行列式是数学家在研究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E06BF5A-D16B-40B0-97B9-75D6490379AD}"/>
              </a:ext>
            </a:extLst>
          </p:cNvPr>
          <p:cNvSpPr/>
          <p:nvPr/>
        </p:nvSpPr>
        <p:spPr>
          <a:xfrm>
            <a:off x="707367" y="3116094"/>
            <a:ext cx="6418053" cy="64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线性方程组求解时引入的一种运算方法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D56F7EC-32F6-4376-9F3B-4140BFFAD477}"/>
              </a:ext>
            </a:extLst>
          </p:cNvPr>
          <p:cNvSpPr/>
          <p:nvPr/>
        </p:nvSpPr>
        <p:spPr>
          <a:xfrm>
            <a:off x="707367" y="3893478"/>
            <a:ext cx="10593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从上面的例子看到，为了方便地求解线性方程组，引入矩阵和行列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E28C5E-DE1C-479B-BFE1-4A38A5E175C2}"/>
              </a:ext>
            </a:extLst>
          </p:cNvPr>
          <p:cNvSpPr/>
          <p:nvPr/>
        </p:nvSpPr>
        <p:spPr>
          <a:xfrm>
            <a:off x="707367" y="455319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行列式是非常必要的，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85DBDEF-686F-42AD-A142-7055BC658B14}"/>
              </a:ext>
            </a:extLst>
          </p:cNvPr>
          <p:cNvSpPr/>
          <p:nvPr/>
        </p:nvSpPr>
        <p:spPr>
          <a:xfrm>
            <a:off x="4229820" y="4553198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也是数学发展的必然过程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6A495B9-E3A6-4C5C-932E-602B33EE3A85}"/>
              </a:ext>
            </a:extLst>
          </p:cNvPr>
          <p:cNvSpPr/>
          <p:nvPr/>
        </p:nvSpPr>
        <p:spPr>
          <a:xfrm>
            <a:off x="8235221" y="4553198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下面首先来看矩阵的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51B90AA-4642-4490-A547-651C60BA0180}"/>
              </a:ext>
            </a:extLst>
          </p:cNvPr>
          <p:cNvSpPr/>
          <p:nvPr/>
        </p:nvSpPr>
        <p:spPr>
          <a:xfrm>
            <a:off x="707367" y="5070097"/>
            <a:ext cx="1082348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概念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lang="zh-CN" altLang="en-US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55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6926" y="469770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显然，</a:t>
            </a:r>
            <a:endParaRPr lang="en-US" altLang="zh-CN" sz="2800" kern="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6926" y="85732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例</a:t>
            </a:r>
            <a:r>
              <a:rPr lang="en-US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2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3485" y="83326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设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D1A9525-953B-4D06-B825-F64347A6A912}"/>
              </a:ext>
            </a:extLst>
          </p:cNvPr>
          <p:cNvGrpSpPr/>
          <p:nvPr/>
        </p:nvGrpSpPr>
        <p:grpSpPr>
          <a:xfrm>
            <a:off x="3919538" y="1339850"/>
            <a:ext cx="3752850" cy="881063"/>
            <a:chOff x="3919538" y="1339850"/>
            <a:chExt cx="3752850" cy="881063"/>
          </a:xfrm>
        </p:grpSpPr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5145661"/>
                </p:ext>
              </p:extLst>
            </p:nvPr>
          </p:nvGraphicFramePr>
          <p:xfrm>
            <a:off x="3919538" y="1339850"/>
            <a:ext cx="15367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41" name="Equation" r:id="rId3" imgW="1536480" imgH="863280" progId="Equation.DSMT4">
                    <p:embed/>
                  </p:oleObj>
                </mc:Choice>
                <mc:Fallback>
                  <p:oleObj name="Equation" r:id="rId3" imgW="1536480" imgH="863280" progId="Equation.DSMT4">
                    <p:embed/>
                    <p:pic>
                      <p:nvPicPr>
                        <p:cNvPr id="5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9538" y="1339850"/>
                          <a:ext cx="1536700" cy="86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7461087"/>
                </p:ext>
              </p:extLst>
            </p:nvPr>
          </p:nvGraphicFramePr>
          <p:xfrm>
            <a:off x="5868988" y="1357313"/>
            <a:ext cx="18034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42" name="Equation" r:id="rId5" imgW="1803240" imgH="863280" progId="Equation.DSMT4">
                    <p:embed/>
                  </p:oleObj>
                </mc:Choice>
                <mc:Fallback>
                  <p:oleObj name="Equation" r:id="rId5" imgW="1803240" imgH="863280" progId="Equation.DSMT4">
                    <p:embed/>
                    <p:pic>
                      <p:nvPicPr>
                        <p:cNvPr id="6" name="对象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8988" y="1357313"/>
                          <a:ext cx="1803400" cy="86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矩形 6"/>
          <p:cNvSpPr/>
          <p:nvPr/>
        </p:nvSpPr>
        <p:spPr>
          <a:xfrm>
            <a:off x="966926" y="23251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则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6704"/>
              </p:ext>
            </p:extLst>
          </p:nvPr>
        </p:nvGraphicFramePr>
        <p:xfrm>
          <a:off x="3887788" y="2540000"/>
          <a:ext cx="4127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3" name="Equation" r:id="rId7" imgW="4127400" imgH="863280" progId="Equation.DSMT4">
                  <p:embed/>
                </p:oleObj>
              </mc:Choice>
              <mc:Fallback>
                <p:oleObj name="Equation" r:id="rId7" imgW="4127400" imgH="86328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2540000"/>
                        <a:ext cx="4127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636498"/>
              </p:ext>
            </p:extLst>
          </p:nvPr>
        </p:nvGraphicFramePr>
        <p:xfrm>
          <a:off x="3595688" y="3651250"/>
          <a:ext cx="4406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4" name="Equation" r:id="rId9" imgW="4406760" imgH="863280" progId="Equation.DSMT4">
                  <p:embed/>
                </p:oleObj>
              </mc:Choice>
              <mc:Fallback>
                <p:oleObj name="Equation" r:id="rId9" imgW="4406760" imgH="86328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3651250"/>
                        <a:ext cx="44069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933610"/>
              </p:ext>
            </p:extLst>
          </p:nvPr>
        </p:nvGraphicFramePr>
        <p:xfrm>
          <a:off x="2043113" y="4837113"/>
          <a:ext cx="118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5" name="Equation" r:id="rId11" imgW="1180800" imgH="279360" progId="Equation.DSMT4">
                  <p:embed/>
                </p:oleObj>
              </mc:Choice>
              <mc:Fallback>
                <p:oleObj name="Equation" r:id="rId11" imgW="1180800" imgH="27936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4837113"/>
                        <a:ext cx="118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2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27454" y="665242"/>
            <a:ext cx="97885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虽然矩阵的乘法不满足交换律，但是矩阵的乘法运算还是与数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27455" y="1187212"/>
            <a:ext cx="941083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的运算有许多相似之处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下面列出矩阵乘法的一些主要性质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AEAF6D-B6ED-4A82-B324-BA0F2F95E491}"/>
              </a:ext>
            </a:extLst>
          </p:cNvPr>
          <p:cNvGrpSpPr/>
          <p:nvPr/>
        </p:nvGrpSpPr>
        <p:grpSpPr>
          <a:xfrm>
            <a:off x="1227455" y="1917921"/>
            <a:ext cx="4912975" cy="523655"/>
            <a:chOff x="1227455" y="1917921"/>
            <a:chExt cx="4912975" cy="523655"/>
          </a:xfrm>
        </p:grpSpPr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7735247"/>
                </p:ext>
              </p:extLst>
            </p:nvPr>
          </p:nvGraphicFramePr>
          <p:xfrm>
            <a:off x="3714750" y="2048096"/>
            <a:ext cx="242568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24" name="Equation" r:id="rId3" imgW="2425680" imgH="393480" progId="Equation.DSMT4">
                    <p:embed/>
                  </p:oleObj>
                </mc:Choice>
                <mc:Fallback>
                  <p:oleObj name="Equation" r:id="rId3" imgW="2425680" imgH="393480" progId="Equation.DSMT4">
                    <p:embed/>
                    <p:pic>
                      <p:nvPicPr>
                        <p:cNvPr id="12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4750" y="2048096"/>
                          <a:ext cx="2425680" cy="393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矩形 12"/>
            <p:cNvSpPr/>
            <p:nvPr/>
          </p:nvSpPr>
          <p:spPr>
            <a:xfrm>
              <a:off x="1227455" y="1917921"/>
              <a:ext cx="2487295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/>
                  </a:solidFill>
                  <a:cs typeface="Levenim MT" panose="02010502060101010101" pitchFamily="2" charset="-79"/>
                </a:rPr>
                <a:t>(M1) 结合律</a:t>
              </a:r>
              <a:r>
                <a:rPr lang="zh-CN" altLang="en-US" sz="2800" dirty="0">
                  <a:cs typeface="Levenim MT" panose="02010502060101010101" pitchFamily="2" charset="-79"/>
                </a:rPr>
                <a:t>: 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4459537-0F70-4C4A-AA34-C6BFFB54E2B1}"/>
              </a:ext>
            </a:extLst>
          </p:cNvPr>
          <p:cNvGrpSpPr/>
          <p:nvPr/>
        </p:nvGrpSpPr>
        <p:grpSpPr>
          <a:xfrm>
            <a:off x="1228090" y="2541491"/>
            <a:ext cx="8876527" cy="521970"/>
            <a:chOff x="1228090" y="2541491"/>
            <a:chExt cx="8876527" cy="521970"/>
          </a:xfrm>
        </p:grpSpPr>
        <p:sp>
          <p:nvSpPr>
            <p:cNvPr id="14" name="文本框 13"/>
            <p:cNvSpPr txBox="1"/>
            <p:nvPr/>
          </p:nvSpPr>
          <p:spPr>
            <a:xfrm>
              <a:off x="1228090" y="2541491"/>
              <a:ext cx="2408555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(M2) </a:t>
              </a:r>
              <a:r>
                <a:rPr lang="zh-CN" altLang="en-US" sz="2800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分配律</a:t>
              </a:r>
              <a:r>
                <a:rPr lang="en-US" altLang="zh-CN" sz="2800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:</a:t>
              </a:r>
              <a:r>
                <a:rPr lang="en-US" altLang="zh-CN" sz="2800" dirty="0">
                  <a:solidFill>
                    <a:schemeClr val="accent1">
                      <a:lumMod val="75000"/>
                    </a:schemeClr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 </a:t>
              </a:r>
              <a:endPara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对象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3844670"/>
                </p:ext>
              </p:extLst>
            </p:nvPr>
          </p:nvGraphicFramePr>
          <p:xfrm>
            <a:off x="3714750" y="2632743"/>
            <a:ext cx="307332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25" name="Equation" r:id="rId5" imgW="3073320" imgH="393480" progId="Equation.DSMT4">
                    <p:embed/>
                  </p:oleObj>
                </mc:Choice>
                <mc:Fallback>
                  <p:oleObj name="Equation" r:id="rId5" imgW="3073320" imgH="393480" progId="Equation.DSMT4">
                    <p:embed/>
                    <p:pic>
                      <p:nvPicPr>
                        <p:cNvPr id="24" name="对象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4750" y="2632743"/>
                          <a:ext cx="3073320" cy="393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对象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0900915"/>
                </p:ext>
              </p:extLst>
            </p:nvPr>
          </p:nvGraphicFramePr>
          <p:xfrm>
            <a:off x="7006097" y="2605736"/>
            <a:ext cx="309852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26" name="Equation" r:id="rId7" imgW="3098520" imgH="393480" progId="Equation.DSMT4">
                    <p:embed/>
                  </p:oleObj>
                </mc:Choice>
                <mc:Fallback>
                  <p:oleObj name="Equation" r:id="rId7" imgW="3098520" imgH="393480" progId="Equation.DSMT4">
                    <p:embed/>
                    <p:pic>
                      <p:nvPicPr>
                        <p:cNvPr id="26" name="对象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6097" y="2605736"/>
                          <a:ext cx="3098520" cy="393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5443389-9332-456E-9D66-383138359DE4}"/>
              </a:ext>
            </a:extLst>
          </p:cNvPr>
          <p:cNvGrpSpPr/>
          <p:nvPr/>
        </p:nvGrpSpPr>
        <p:grpSpPr>
          <a:xfrm>
            <a:off x="1228725" y="3201891"/>
            <a:ext cx="4452938" cy="521970"/>
            <a:chOff x="1228725" y="3201891"/>
            <a:chExt cx="4452938" cy="521970"/>
          </a:xfrm>
        </p:grpSpPr>
        <p:sp>
          <p:nvSpPr>
            <p:cNvPr id="32" name="文本框 31"/>
            <p:cNvSpPr txBox="1"/>
            <p:nvPr/>
          </p:nvSpPr>
          <p:spPr>
            <a:xfrm>
              <a:off x="1228725" y="3201891"/>
              <a:ext cx="901700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(M3)</a:t>
              </a:r>
              <a:endParaRPr lang="en-US" altLang="zh-CN" sz="2800" kern="1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graphicFrame>
          <p:nvGraphicFramePr>
            <p:cNvPr id="33" name="对象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7561556"/>
                </p:ext>
              </p:extLst>
            </p:nvPr>
          </p:nvGraphicFramePr>
          <p:xfrm>
            <a:off x="2201863" y="3327400"/>
            <a:ext cx="347980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27" name="Equation" r:id="rId9" imgW="3479760" imgH="393480" progId="Equation.DSMT4">
                    <p:embed/>
                  </p:oleObj>
                </mc:Choice>
                <mc:Fallback>
                  <p:oleObj name="Equation" r:id="rId9" imgW="3479760" imgH="393480" progId="Equation.DSMT4">
                    <p:embed/>
                    <p:pic>
                      <p:nvPicPr>
                        <p:cNvPr id="33" name="对象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1863" y="3327400"/>
                          <a:ext cx="3479800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7A34E89-BEA3-4F70-BB92-F3A23E7E7764}"/>
              </a:ext>
            </a:extLst>
          </p:cNvPr>
          <p:cNvGrpSpPr/>
          <p:nvPr/>
        </p:nvGrpSpPr>
        <p:grpSpPr>
          <a:xfrm>
            <a:off x="1227455" y="3864196"/>
            <a:ext cx="7843462" cy="523220"/>
            <a:chOff x="1227455" y="3864196"/>
            <a:chExt cx="7843462" cy="523220"/>
          </a:xfrm>
        </p:grpSpPr>
        <p:sp>
          <p:nvSpPr>
            <p:cNvPr id="34" name="文本框 33"/>
            <p:cNvSpPr txBox="1"/>
            <p:nvPr/>
          </p:nvSpPr>
          <p:spPr>
            <a:xfrm>
              <a:off x="1227455" y="3864196"/>
              <a:ext cx="5104072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(M4) </a:t>
              </a:r>
              <a:r>
                <a:rPr lang="zh-CN" altLang="en-US" sz="2800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如果</a:t>
              </a:r>
              <a:r>
                <a:rPr lang="en-US" altLang="zh-CN" sz="2800" i="1" dirty="0">
                  <a:solidFill>
                    <a:schemeClr val="tx1"/>
                  </a:solidFill>
                  <a:ea typeface="宋体" panose="02010600030101010101" pitchFamily="2" charset="-122"/>
                  <a:cs typeface="+mn-lt"/>
                  <a:sym typeface="+mn-ea"/>
                </a:rPr>
                <a:t>A</a:t>
              </a:r>
              <a:r>
                <a:rPr lang="zh-CN" altLang="en-US" sz="2800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是 </a:t>
              </a:r>
              <a:r>
                <a:rPr lang="en-US" altLang="zh-CN" sz="2800" i="1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m</a:t>
              </a:r>
              <a:r>
                <a:rPr lang="zh-CN" altLang="en-US" sz="2800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×</a:t>
              </a:r>
              <a:r>
                <a:rPr lang="en-US" altLang="zh-CN" sz="2800" i="1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n </a:t>
              </a:r>
              <a:r>
                <a:rPr lang="zh-CN" altLang="en-US" sz="2800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矩阵，那么</a:t>
              </a:r>
              <a:endParaRPr lang="zh-CN" altLang="en-US" sz="2800" kern="1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graphicFrame>
          <p:nvGraphicFramePr>
            <p:cNvPr id="35" name="对象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9234839"/>
                </p:ext>
              </p:extLst>
            </p:nvPr>
          </p:nvGraphicFramePr>
          <p:xfrm>
            <a:off x="6214718" y="3950893"/>
            <a:ext cx="1346040" cy="431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28" name="Equation" r:id="rId11" imgW="1346040" imgH="431640" progId="Equation.DSMT4">
                    <p:embed/>
                  </p:oleObj>
                </mc:Choice>
                <mc:Fallback>
                  <p:oleObj name="Equation" r:id="rId11" imgW="1346040" imgH="431640" progId="Equation.DSMT4">
                    <p:embed/>
                    <p:pic>
                      <p:nvPicPr>
                        <p:cNvPr id="35" name="对象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4718" y="3950893"/>
                          <a:ext cx="1346040" cy="4316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对象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3488410"/>
                </p:ext>
              </p:extLst>
            </p:nvPr>
          </p:nvGraphicFramePr>
          <p:xfrm>
            <a:off x="7750437" y="3950893"/>
            <a:ext cx="1320480" cy="431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29" name="Equation" r:id="rId13" imgW="1320480" imgH="431640" progId="Equation.DSMT4">
                    <p:embed/>
                  </p:oleObj>
                </mc:Choice>
                <mc:Fallback>
                  <p:oleObj name="Equation" r:id="rId13" imgW="1320480" imgH="431640" progId="Equation.DSMT4">
                    <p:embed/>
                    <p:pic>
                      <p:nvPicPr>
                        <p:cNvPr id="36" name="对象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0437" y="3950893"/>
                          <a:ext cx="1320480" cy="4316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5C6D5C4-18D1-4EF5-8460-0AF28B622DDA}"/>
              </a:ext>
            </a:extLst>
          </p:cNvPr>
          <p:cNvGrpSpPr/>
          <p:nvPr/>
        </p:nvGrpSpPr>
        <p:grpSpPr>
          <a:xfrm>
            <a:off x="1227455" y="4526501"/>
            <a:ext cx="3042157" cy="521970"/>
            <a:chOff x="1227455" y="4526501"/>
            <a:chExt cx="3042157" cy="521970"/>
          </a:xfrm>
        </p:grpSpPr>
        <p:sp>
          <p:nvSpPr>
            <p:cNvPr id="7" name="矩形 6"/>
            <p:cNvSpPr/>
            <p:nvPr/>
          </p:nvSpPr>
          <p:spPr>
            <a:xfrm>
              <a:off x="1227455" y="4526501"/>
              <a:ext cx="902970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(M5)</a:t>
              </a:r>
              <a:r>
                <a:rPr lang="en-US" altLang="zh-CN" sz="2800" dirty="0">
                  <a:solidFill>
                    <a:schemeClr val="accent1">
                      <a:lumMod val="75000"/>
                    </a:schemeClr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 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7" name="对象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9456270"/>
                </p:ext>
              </p:extLst>
            </p:nvPr>
          </p:nvGraphicFramePr>
          <p:xfrm>
            <a:off x="2136252" y="4558224"/>
            <a:ext cx="213336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30" name="Equation" r:id="rId15" imgW="2133360" imgH="457200" progId="Equation.DSMT4">
                    <p:embed/>
                  </p:oleObj>
                </mc:Choice>
                <mc:Fallback>
                  <p:oleObj name="Equation" r:id="rId15" imgW="2133360" imgH="457200" progId="Equation.DSMT4">
                    <p:embed/>
                    <p:pic>
                      <p:nvPicPr>
                        <p:cNvPr id="37" name="对象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6252" y="4558224"/>
                          <a:ext cx="213336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0800000" flipV="1">
            <a:off x="1203960" y="1186421"/>
            <a:ext cx="97840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此外，特别要强调的一点是矩阵的乘法不再满足消去律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我们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6975" y="1829276"/>
            <a:ext cx="95167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知道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如果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a,b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是数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且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a,b=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0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. 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那么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a=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0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或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b=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0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.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但是从例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1.7</a:t>
            </a:r>
            <a:endParaRPr lang="en-US" altLang="zh-CN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6975" y="2416492"/>
            <a:ext cx="93884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我们发现对于矩阵来说，当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A≠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0</a:t>
            </a:r>
            <a:r>
              <a:rPr lang="zh-CN" altLang="en-US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，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B≠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0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时，仍有可能 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AB=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0</a:t>
            </a:r>
            <a:r>
              <a:rPr lang="zh-CN" altLang="en-US" sz="28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77925" y="3068954"/>
            <a:ext cx="31680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从而消去律不成立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1855" y="982980"/>
            <a:ext cx="5595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行列式的乘法和矩阵的逆</a:t>
            </a:r>
            <a:endParaRPr lang="zh-CN" altLang="en-US" sz="28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855" y="1504950"/>
            <a:ext cx="952373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我们在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§1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中已经定义我了方阵的行列式：设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A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n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阶方阵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则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77E6E91-05F6-4B6D-B2B2-A1B4127331A5}"/>
              </a:ext>
            </a:extLst>
          </p:cNvPr>
          <p:cNvGrpSpPr/>
          <p:nvPr/>
        </p:nvGrpSpPr>
        <p:grpSpPr>
          <a:xfrm>
            <a:off x="973455" y="2027555"/>
            <a:ext cx="10073005" cy="521970"/>
            <a:chOff x="973455" y="2027555"/>
            <a:chExt cx="10073005" cy="521970"/>
          </a:xfrm>
        </p:grpSpPr>
        <p:sp>
          <p:nvSpPr>
            <p:cNvPr id="4" name="文本框 3"/>
            <p:cNvSpPr txBox="1"/>
            <p:nvPr/>
          </p:nvSpPr>
          <p:spPr>
            <a:xfrm>
              <a:off x="1522730" y="2027555"/>
              <a:ext cx="9523730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是一个</a:t>
              </a:r>
              <a:r>
                <a:rPr lang="en-US" altLang="zh-CN" sz="2800" i="1" dirty="0">
                  <a:solidFill>
                    <a:schemeClr val="tx1"/>
                  </a:solidFill>
                  <a:latin typeface="+mj-lt"/>
                  <a:ea typeface="宋体" panose="02010600030101010101" pitchFamily="2" charset="-122"/>
                  <a:cs typeface="+mj-lt"/>
                  <a:sym typeface="+mn-ea"/>
                </a:rPr>
                <a:t>n </a:t>
              </a:r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阶行列式</a:t>
              </a:r>
              <a:r>
                <a:rPr lang="en-US" altLang="zh-CN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.</a:t>
              </a:r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利用矩阵的乘法定义以及行列式的性质，</a:t>
              </a:r>
              <a:endParaRPr lang="zh-CN" altLang="en-US" sz="2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3115793"/>
                </p:ext>
              </p:extLst>
            </p:nvPr>
          </p:nvGraphicFramePr>
          <p:xfrm>
            <a:off x="973455" y="2138680"/>
            <a:ext cx="650240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4" name="Equation" r:id="rId3" imgW="10668000" imgH="7924800" progId="Equation.DSMT4">
                    <p:embed/>
                  </p:oleObj>
                </mc:Choice>
                <mc:Fallback>
                  <p:oleObj name="Equation" r:id="rId3" imgW="10668000" imgH="7924800" progId="Equation.DSMT4">
                    <p:embed/>
                    <p:pic>
                      <p:nvPicPr>
                        <p:cNvPr id="5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3455" y="2138680"/>
                          <a:ext cx="650240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文本框 5"/>
          <p:cNvSpPr txBox="1"/>
          <p:nvPr/>
        </p:nvSpPr>
        <p:spPr>
          <a:xfrm>
            <a:off x="871855" y="2548890"/>
            <a:ext cx="4267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rPr>
              <a:t>有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1855" y="3117532"/>
            <a:ext cx="48050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定理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 (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行列式的乘法法则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endParaRPr lang="en-US" altLang="zh-CN" sz="28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855" y="3613128"/>
            <a:ext cx="5595620" cy="656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设 </a:t>
            </a:r>
            <a:r>
              <a:rPr lang="en-US" altLang="zh-CN" sz="2800" i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A,B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都是 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n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阶方阵，那么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486248"/>
              </p:ext>
            </p:extLst>
          </p:nvPr>
        </p:nvGraphicFramePr>
        <p:xfrm>
          <a:off x="4978560" y="4619584"/>
          <a:ext cx="2234880" cy="38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5" name="Equation" r:id="rId5" imgW="2234880" imgH="380880" progId="Equation.DSMT4">
                  <p:embed/>
                </p:oleObj>
              </mc:Choice>
              <mc:Fallback>
                <p:oleObj name="Equation" r:id="rId5" imgW="2234880" imgH="38088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560" y="4619584"/>
                        <a:ext cx="2234880" cy="38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45952" y="684222"/>
            <a:ext cx="31635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例如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设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阶方阵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22829"/>
              </p:ext>
            </p:extLst>
          </p:nvPr>
        </p:nvGraphicFramePr>
        <p:xfrm>
          <a:off x="4114920" y="1361017"/>
          <a:ext cx="396216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5" name="Equation" r:id="rId3" imgW="3962160" imgH="1015920" progId="Equation.DSMT4">
                  <p:embed/>
                </p:oleObj>
              </mc:Choice>
              <mc:Fallback>
                <p:oleObj name="Equation" r:id="rId3" imgW="3962160" imgH="101592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920" y="1361017"/>
                        <a:ext cx="3962160" cy="1015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3A072153-7FBB-4A27-ADC6-0D0C5A7AD07F}"/>
              </a:ext>
            </a:extLst>
          </p:cNvPr>
          <p:cNvGrpSpPr/>
          <p:nvPr/>
        </p:nvGrpSpPr>
        <p:grpSpPr>
          <a:xfrm>
            <a:off x="1145952" y="2685389"/>
            <a:ext cx="7084449" cy="540416"/>
            <a:chOff x="1145952" y="2685389"/>
            <a:chExt cx="7084449" cy="540416"/>
          </a:xfrm>
        </p:grpSpPr>
        <p:sp>
          <p:nvSpPr>
            <p:cNvPr id="5" name="文本框 4"/>
            <p:cNvSpPr txBox="1"/>
            <p:nvPr/>
          </p:nvSpPr>
          <p:spPr>
            <a:xfrm>
              <a:off x="1145952" y="2703835"/>
              <a:ext cx="972185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  <a:sym typeface="+mn-ea"/>
                </a:rPr>
                <a:t>那么</a:t>
              </a:r>
              <a:endParaRPr lang="zh-CN" altLang="en-US" sz="2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endParaRPr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9684958"/>
                </p:ext>
              </p:extLst>
            </p:nvPr>
          </p:nvGraphicFramePr>
          <p:xfrm>
            <a:off x="2026986" y="2813659"/>
            <a:ext cx="2336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146" name="Equation" r:id="rId5" imgW="2336760" imgH="393480" progId="Equation.DSMT4">
                    <p:embed/>
                  </p:oleObj>
                </mc:Choice>
                <mc:Fallback>
                  <p:oleObj name="Equation" r:id="rId5" imgW="2336760" imgH="393480" progId="Equation.DSMT4">
                    <p:embed/>
                    <p:pic>
                      <p:nvPicPr>
                        <p:cNvPr id="1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6986" y="2813659"/>
                          <a:ext cx="23368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文本框 5"/>
            <p:cNvSpPr txBox="1"/>
            <p:nvPr/>
          </p:nvSpPr>
          <p:spPr>
            <a:xfrm>
              <a:off x="4468753" y="2703835"/>
              <a:ext cx="955040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  <a:sym typeface="+mn-ea"/>
                </a:rPr>
                <a:t>所以</a:t>
              </a:r>
              <a:r>
                <a:rPr lang="en-US" altLang="zh-CN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  <a:sym typeface="+mn-ea"/>
                </a:rPr>
                <a:t>,</a:t>
              </a:r>
              <a:endPara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endParaRPr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8317094"/>
                </p:ext>
              </p:extLst>
            </p:nvPr>
          </p:nvGraphicFramePr>
          <p:xfrm>
            <a:off x="5528760" y="2826479"/>
            <a:ext cx="2108160" cy="380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147" name="Equation" r:id="rId7" imgW="2108160" imgH="380880" progId="Equation.DSMT4">
                    <p:embed/>
                  </p:oleObj>
                </mc:Choice>
                <mc:Fallback>
                  <p:oleObj name="Equation" r:id="rId7" imgW="2108160" imgH="380880" progId="Equation.DSMT4">
                    <p:embed/>
                    <p:pic>
                      <p:nvPicPr>
                        <p:cNvPr id="7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8760" y="2826479"/>
                          <a:ext cx="2108160" cy="3808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 flipH="1">
              <a:off x="7627151" y="2685389"/>
              <a:ext cx="603250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  <a:sym typeface="+mn-ea"/>
                </a:rPr>
                <a:t>而</a:t>
              </a:r>
              <a:endParaRPr lang="zh-CN" altLang="en-US" sz="2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endParaRPr>
            </a:p>
          </p:txBody>
        </p:sp>
      </p:grp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267605"/>
              </p:ext>
            </p:extLst>
          </p:nvPr>
        </p:nvGraphicFramePr>
        <p:xfrm>
          <a:off x="5073780" y="3566140"/>
          <a:ext cx="204444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8" name="Equation" r:id="rId9" imgW="2044440" imgH="1015920" progId="Equation.DSMT4">
                  <p:embed/>
                </p:oleObj>
              </mc:Choice>
              <mc:Fallback>
                <p:oleObj name="Equation" r:id="rId9" imgW="2044440" imgH="1015920" progId="Equation.DSMT4">
                  <p:embed/>
                  <p:pic>
                    <p:nvPicPr>
                      <p:cNvPr id="11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780" y="3566140"/>
                        <a:ext cx="2044440" cy="1015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EFEFA3B1-5CED-452D-8DC9-69229C653548}"/>
              </a:ext>
            </a:extLst>
          </p:cNvPr>
          <p:cNvGrpSpPr/>
          <p:nvPr/>
        </p:nvGrpSpPr>
        <p:grpSpPr>
          <a:xfrm>
            <a:off x="1145952" y="4771299"/>
            <a:ext cx="6258258" cy="521970"/>
            <a:chOff x="1145952" y="4729734"/>
            <a:chExt cx="6258258" cy="521970"/>
          </a:xfrm>
        </p:grpSpPr>
        <p:sp>
          <p:nvSpPr>
            <p:cNvPr id="30" name="文本框 29"/>
            <p:cNvSpPr txBox="1"/>
            <p:nvPr/>
          </p:nvSpPr>
          <p:spPr>
            <a:xfrm rot="10800000" flipV="1">
              <a:off x="1145952" y="4729734"/>
              <a:ext cx="1263651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  <a:sym typeface="+mn-ea"/>
                </a:rPr>
                <a:t>所以，</a:t>
              </a:r>
              <a:endParaRPr lang="zh-CN" altLang="en-US" sz="2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063004" y="4729734"/>
              <a:ext cx="1263650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  <a:sym typeface="+mn-ea"/>
                </a:rPr>
                <a:t>因此，</a:t>
              </a:r>
              <a:endPara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endParaRPr>
            </a:p>
          </p:txBody>
        </p:sp>
        <p:graphicFrame>
          <p:nvGraphicFramePr>
            <p:cNvPr id="35" name="对象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1275490"/>
                </p:ext>
              </p:extLst>
            </p:nvPr>
          </p:nvGraphicFramePr>
          <p:xfrm>
            <a:off x="5169330" y="4796040"/>
            <a:ext cx="2234880" cy="380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149" name="Equation" r:id="rId11" imgW="2234880" imgH="380880" progId="Equation.DSMT4">
                    <p:embed/>
                  </p:oleObj>
                </mc:Choice>
                <mc:Fallback>
                  <p:oleObj name="Equation" r:id="rId11" imgW="2234880" imgH="380880" progId="Equation.DSMT4">
                    <p:embed/>
                    <p:pic>
                      <p:nvPicPr>
                        <p:cNvPr id="35" name="对象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9330" y="4796040"/>
                          <a:ext cx="2234880" cy="3808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对象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700690"/>
                </p:ext>
              </p:extLst>
            </p:nvPr>
          </p:nvGraphicFramePr>
          <p:xfrm>
            <a:off x="2312006" y="4827949"/>
            <a:ext cx="1663560" cy="380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150" name="Equation" r:id="rId13" imgW="1663560" imgH="380880" progId="Equation.DSMT4">
                    <p:embed/>
                  </p:oleObj>
                </mc:Choice>
                <mc:Fallback>
                  <p:oleObj name="Equation" r:id="rId13" imgW="1663560" imgH="380880" progId="Equation.DSMT4">
                    <p:embed/>
                    <p:pic>
                      <p:nvPicPr>
                        <p:cNvPr id="37" name="对象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2006" y="4827949"/>
                          <a:ext cx="1663560" cy="3808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097157" y="1148897"/>
            <a:ext cx="9698603" cy="374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第八讲</a:t>
            </a:r>
            <a:br>
              <a:rPr lang="en-US" altLang="zh-CN" dirty="0"/>
            </a:br>
            <a:r>
              <a:rPr lang="en-US" altLang="zh-CN" dirty="0"/>
              <a:t>         </a:t>
            </a:r>
            <a:r>
              <a:rPr lang="zh-CN" altLang="en-US" dirty="0"/>
              <a:t>矩阵的逆</a:t>
            </a:r>
            <a:endParaRPr lang="en-US" altLang="zh-CN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644" y="4723931"/>
            <a:ext cx="445494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cs typeface="Levenim MT" panose="02010502060101010101" pitchFamily="2" charset="-79"/>
              </a:rPr>
              <a:t>阵的定义就变得很自然了</a:t>
            </a:r>
            <a:r>
              <a:rPr lang="en-US" altLang="zh-CN" sz="2800" dirty="0">
                <a:cs typeface="Levenim MT" panose="02010502060101010101" pitchFamily="2" charset="-79"/>
              </a:rPr>
              <a:t>.</a:t>
            </a:r>
            <a:endParaRPr lang="zh-CN" altLang="en-US" sz="2800" dirty="0">
              <a:cs typeface="Levenim MT" panose="02010502060101010101" pitchFamily="2" charset="-79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FE4259B-1916-40F8-84E4-BE660D986244}"/>
              </a:ext>
            </a:extLst>
          </p:cNvPr>
          <p:cNvSpPr/>
          <p:nvPr/>
        </p:nvSpPr>
        <p:spPr>
          <a:xfrm>
            <a:off x="653010" y="1043082"/>
            <a:ext cx="4942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下面我们来考虑方阵的逆矩阵</a:t>
            </a:r>
            <a:r>
              <a:rPr lang="en-US" altLang="zh-CN" sz="2800" dirty="0">
                <a:solidFill>
                  <a:prstClr val="black"/>
                </a:solidFill>
                <a:cs typeface="Levenim MT" panose="02010502060101010101" pitchFamily="2" charset="-79"/>
              </a:rPr>
              <a:t>.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1E384EE-2602-46DD-A5BB-57299B1FCF8B}"/>
              </a:ext>
            </a:extLst>
          </p:cNvPr>
          <p:cNvSpPr/>
          <p:nvPr/>
        </p:nvSpPr>
        <p:spPr>
          <a:xfrm>
            <a:off x="5569230" y="104308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回忆数的情形，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C985909-3DBE-4F44-B187-437825BCB5D1}"/>
              </a:ext>
            </a:extLst>
          </p:cNvPr>
          <p:cNvSpPr/>
          <p:nvPr/>
        </p:nvSpPr>
        <p:spPr>
          <a:xfrm>
            <a:off x="7960411" y="1057913"/>
            <a:ext cx="2698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如果 </a:t>
            </a:r>
            <a:r>
              <a:rPr lang="en-US" altLang="zh-CN" sz="2800" i="1" dirty="0">
                <a:solidFill>
                  <a:prstClr val="black"/>
                </a:solidFill>
                <a:cs typeface="Levenim MT" panose="02010502060101010101" pitchFamily="2" charset="-79"/>
              </a:rPr>
              <a:t>a 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是任何非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E284556-4E79-4D62-A0EF-114E0F162AEC}"/>
              </a:ext>
            </a:extLst>
          </p:cNvPr>
          <p:cNvGrpSpPr/>
          <p:nvPr/>
        </p:nvGrpSpPr>
        <p:grpSpPr>
          <a:xfrm>
            <a:off x="653010" y="1710340"/>
            <a:ext cx="2985261" cy="553038"/>
            <a:chOff x="653010" y="1581133"/>
            <a:chExt cx="2985261" cy="553038"/>
          </a:xfrm>
        </p:grpSpPr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2233963"/>
                </p:ext>
              </p:extLst>
            </p:nvPr>
          </p:nvGraphicFramePr>
          <p:xfrm>
            <a:off x="1681380" y="1655219"/>
            <a:ext cx="105408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61" name="Equation" r:id="rId3" imgW="1054080" imgH="393480" progId="Equation.DSMT4">
                    <p:embed/>
                  </p:oleObj>
                </mc:Choice>
                <mc:Fallback>
                  <p:oleObj name="Equation" r:id="rId3" imgW="1054080" imgH="393480" progId="Equation.DSMT4">
                    <p:embed/>
                    <p:pic>
                      <p:nvPicPr>
                        <p:cNvPr id="9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1380" y="1655219"/>
                          <a:ext cx="1054080" cy="393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4E3775A-341F-4452-8815-736F4F5B8CCB}"/>
                </a:ext>
              </a:extLst>
            </p:cNvPr>
            <p:cNvSpPr/>
            <p:nvPr/>
          </p:nvSpPr>
          <p:spPr>
            <a:xfrm>
              <a:off x="653010" y="1581133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零数，</a:t>
              </a:r>
              <a:endParaRPr lang="zh-CN" altLang="en-US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5A28432-4E18-4630-AD23-97781CF6E1EA}"/>
                </a:ext>
              </a:extLst>
            </p:cNvPr>
            <p:cNvSpPr/>
            <p:nvPr/>
          </p:nvSpPr>
          <p:spPr>
            <a:xfrm>
              <a:off x="2735460" y="1610951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那么</a:t>
              </a:r>
              <a:endParaRPr lang="zh-CN" altLang="en-US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5DE11F7-3E2B-4A65-8FCF-6290450E5E1C}"/>
              </a:ext>
            </a:extLst>
          </p:cNvPr>
          <p:cNvGrpSpPr/>
          <p:nvPr/>
        </p:nvGrpSpPr>
        <p:grpSpPr>
          <a:xfrm>
            <a:off x="4655177" y="2222205"/>
            <a:ext cx="2881646" cy="661207"/>
            <a:chOff x="5308600" y="1963007"/>
            <a:chExt cx="2881646" cy="661207"/>
          </a:xfrm>
        </p:grpSpPr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1721012"/>
                </p:ext>
              </p:extLst>
            </p:nvPr>
          </p:nvGraphicFramePr>
          <p:xfrm>
            <a:off x="5308600" y="2206625"/>
            <a:ext cx="1574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62" name="Equation" r:id="rId5" imgW="1574640" imgH="317160" progId="Equation.DSMT4">
                    <p:embed/>
                  </p:oleObj>
                </mc:Choice>
                <mc:Fallback>
                  <p:oleObj name="Equation" r:id="rId5" imgW="1574640" imgH="317160" progId="Equation.DSMT4">
                    <p:embed/>
                    <p:pic>
                      <p:nvPicPr>
                        <p:cNvPr id="11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8600" y="2206625"/>
                          <a:ext cx="15748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1D4C3AA-54FC-4FA1-9FFD-ACD63F462D46}"/>
                </a:ext>
              </a:extLst>
            </p:cNvPr>
            <p:cNvSpPr/>
            <p:nvPr/>
          </p:nvSpPr>
          <p:spPr>
            <a:xfrm>
              <a:off x="7316289" y="1963007"/>
              <a:ext cx="873957" cy="661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altLang="zh-CN" sz="2800" dirty="0">
                  <a:solidFill>
                    <a:prstClr val="black"/>
                  </a:solidFill>
                  <a:cs typeface="Levenim MT" panose="02010502060101010101" pitchFamily="2" charset="-79"/>
                </a:rPr>
                <a:t>(6.7)</a:t>
              </a: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3F0DDC6B-3944-4762-90F8-1D040390F744}"/>
              </a:ext>
            </a:extLst>
          </p:cNvPr>
          <p:cNvSpPr/>
          <p:nvPr/>
        </p:nvSpPr>
        <p:spPr>
          <a:xfrm>
            <a:off x="687784" y="2934363"/>
            <a:ext cx="5900974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并且 </a:t>
            </a:r>
            <a:r>
              <a:rPr lang="en-US" altLang="zh-CN" sz="2800" i="1" dirty="0">
                <a:solidFill>
                  <a:prstClr val="black"/>
                </a:solidFill>
                <a:cs typeface="Levenim MT" panose="02010502060101010101" pitchFamily="2" charset="-79"/>
              </a:rPr>
              <a:t>a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的倒数</a:t>
            </a:r>
            <a:r>
              <a:rPr lang="en-US" altLang="zh-CN" sz="2800" i="1" dirty="0">
                <a:solidFill>
                  <a:prstClr val="black"/>
                </a:solidFill>
                <a:cs typeface="Levenim MT" panose="02010502060101010101" pitchFamily="2" charset="-79"/>
              </a:rPr>
              <a:t>b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是满足</a:t>
            </a:r>
            <a:r>
              <a:rPr lang="en-US" altLang="zh-CN" sz="2800" dirty="0">
                <a:solidFill>
                  <a:prstClr val="black"/>
                </a:solidFill>
                <a:cs typeface="Levenim MT" panose="02010502060101010101" pitchFamily="2" charset="-79"/>
              </a:rPr>
              <a:t>(1)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式的唯一数</a:t>
            </a:r>
            <a:r>
              <a:rPr lang="en-US" altLang="zh-CN" sz="2800" dirty="0">
                <a:solidFill>
                  <a:prstClr val="black"/>
                </a:solidFill>
                <a:cs typeface="Levenim MT" panose="02010502060101010101" pitchFamily="2" charset="-79"/>
              </a:rPr>
              <a:t>.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 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8F48923-7B81-41CC-B0ED-A920BABF5C07}"/>
              </a:ext>
            </a:extLst>
          </p:cNvPr>
          <p:cNvSpPr/>
          <p:nvPr/>
        </p:nvSpPr>
        <p:spPr>
          <a:xfrm>
            <a:off x="687784" y="3642160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由矩阵乘法的性质</a:t>
            </a:r>
            <a:r>
              <a:rPr lang="en-US" altLang="zh-CN" sz="2800" dirty="0">
                <a:solidFill>
                  <a:prstClr val="black"/>
                </a:solidFill>
                <a:cs typeface="Levenim MT" panose="02010502060101010101" pitchFamily="2" charset="-79"/>
              </a:rPr>
              <a:t>(M4)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，如果</a:t>
            </a:r>
            <a:r>
              <a:rPr lang="en-US" altLang="zh-CN" sz="2800" i="1" dirty="0">
                <a:solidFill>
                  <a:prstClr val="black"/>
                </a:solidFill>
                <a:cs typeface="Levenim MT" panose="02010502060101010101" pitchFamily="2" charset="-79"/>
              </a:rPr>
              <a:t>A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是任一方阵，</a:t>
            </a:r>
            <a:r>
              <a:rPr lang="en-US" altLang="zh-CN" sz="2800" i="1" dirty="0">
                <a:solidFill>
                  <a:prstClr val="black"/>
                </a:solidFill>
                <a:cs typeface="Levenim MT" panose="02010502060101010101" pitchFamily="2" charset="-79"/>
              </a:rPr>
              <a:t>E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是与</a:t>
            </a:r>
            <a:r>
              <a:rPr lang="en-US" altLang="zh-CN" sz="2800" i="1" dirty="0">
                <a:solidFill>
                  <a:prstClr val="black"/>
                </a:solidFill>
                <a:cs typeface="Levenim MT" panose="02010502060101010101" pitchFamily="2" charset="-79"/>
              </a:rPr>
              <a:t>A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同阶的单位矩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EDD1CBF-F920-4FB9-BE55-6CE4C9F01EA8}"/>
              </a:ext>
            </a:extLst>
          </p:cNvPr>
          <p:cNvSpPr/>
          <p:nvPr/>
        </p:nvSpPr>
        <p:spPr>
          <a:xfrm>
            <a:off x="717601" y="4215072"/>
            <a:ext cx="10676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阵，那么</a:t>
            </a:r>
            <a:r>
              <a:rPr lang="en-US" altLang="zh-CN" sz="2800" i="1" dirty="0">
                <a:solidFill>
                  <a:prstClr val="black"/>
                </a:solidFill>
                <a:cs typeface="Levenim MT" panose="02010502060101010101" pitchFamily="2" charset="-79"/>
              </a:rPr>
              <a:t>EA=AE=A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，所以</a:t>
            </a:r>
            <a:r>
              <a:rPr lang="en-US" altLang="zh-CN" sz="2800" i="1" dirty="0">
                <a:solidFill>
                  <a:prstClr val="black"/>
                </a:solidFill>
                <a:cs typeface="Levenim MT" panose="02010502060101010101" pitchFamily="2" charset="-79"/>
              </a:rPr>
              <a:t>E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充当了数中</a:t>
            </a:r>
            <a:r>
              <a:rPr lang="en-US" altLang="zh-CN" sz="2800" dirty="0">
                <a:solidFill>
                  <a:prstClr val="black"/>
                </a:solidFill>
                <a:cs typeface="Levenim MT" panose="02010502060101010101" pitchFamily="2" charset="-79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的角色</a:t>
            </a:r>
            <a:r>
              <a:rPr lang="en-US" altLang="zh-CN" sz="2800" dirty="0">
                <a:solidFill>
                  <a:prstClr val="black"/>
                </a:solidFill>
                <a:cs typeface="Levenim MT" panose="02010502060101010101" pitchFamily="2" charset="-79"/>
              </a:rPr>
              <a:t>.</a:t>
            </a:r>
            <a:r>
              <a:rPr lang="zh-CN" altLang="en-US" sz="2800" dirty="0">
                <a:solidFill>
                  <a:prstClr val="black"/>
                </a:solidFill>
                <a:cs typeface="Levenim MT" panose="02010502060101010101" pitchFamily="2" charset="-79"/>
              </a:rPr>
              <a:t>因此以下关于逆矩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7" grpId="0"/>
      <p:bldP spid="28" grpId="0"/>
      <p:bldP spid="2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0415" y="603250"/>
            <a:ext cx="9880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定义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如果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A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是个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n</a:t>
            </a:r>
            <a:r>
              <a:rPr lang="zh-CN" altLang="en-US" sz="2800" b="1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阶方阵，若存在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n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阶方阵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B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，使得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510880"/>
              </p:ext>
            </p:extLst>
          </p:nvPr>
        </p:nvGraphicFramePr>
        <p:xfrm>
          <a:off x="5143620" y="1345685"/>
          <a:ext cx="190476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0" name="Equation" r:id="rId3" imgW="1904760" imgH="304560" progId="Equation.DSMT4">
                  <p:embed/>
                </p:oleObj>
              </mc:Choice>
              <mc:Fallback>
                <p:oleObj name="Equation" r:id="rId3" imgW="1904760" imgH="304560" progId="Equation.DSMT4">
                  <p:embed/>
                  <p:pic>
                    <p:nvPicPr>
                      <p:cNvPr id="12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620" y="1345685"/>
                        <a:ext cx="1904760" cy="304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D3A81E83-FF41-47D3-AF6F-FCB290E2ACD2}"/>
              </a:ext>
            </a:extLst>
          </p:cNvPr>
          <p:cNvGrpSpPr/>
          <p:nvPr/>
        </p:nvGrpSpPr>
        <p:grpSpPr>
          <a:xfrm>
            <a:off x="780415" y="1812290"/>
            <a:ext cx="8095298" cy="523220"/>
            <a:chOff x="780415" y="1812290"/>
            <a:chExt cx="8095298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780415" y="1812290"/>
              <a:ext cx="7740130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则称矩阵</a:t>
              </a:r>
              <a:r>
                <a:rPr lang="en-US" altLang="zh-CN" sz="2800" i="1" dirty="0">
                  <a:solidFill>
                    <a:schemeClr val="tx1"/>
                  </a:solidFill>
                  <a:latin typeface="+mj-lt"/>
                  <a:ea typeface="宋体" panose="02010600030101010101" pitchFamily="2" charset="-122"/>
                  <a:cs typeface="+mj-lt"/>
                  <a:sym typeface="+mn-ea"/>
                </a:rPr>
                <a:t>A</a:t>
              </a:r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可逆，而</a:t>
              </a:r>
              <a:r>
                <a:rPr lang="en-US" altLang="zh-CN" sz="2800" i="1" dirty="0">
                  <a:solidFill>
                    <a:schemeClr val="tx1"/>
                  </a:solidFill>
                  <a:latin typeface="+mj-lt"/>
                  <a:ea typeface="宋体" panose="02010600030101010101" pitchFamily="2" charset="-122"/>
                  <a:cs typeface="+mj-lt"/>
                  <a:sym typeface="+mn-ea"/>
                </a:rPr>
                <a:t>B</a:t>
              </a:r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称为矩阵</a:t>
              </a:r>
              <a:r>
                <a:rPr lang="en-US" altLang="zh-CN" sz="2800" i="1" dirty="0">
                  <a:solidFill>
                    <a:schemeClr val="tx1"/>
                  </a:solidFill>
                  <a:latin typeface="+mj-lt"/>
                  <a:ea typeface="宋体" panose="02010600030101010101" pitchFamily="2" charset="-122"/>
                  <a:cs typeface="+mj-lt"/>
                  <a:sym typeface="+mn-ea"/>
                </a:rPr>
                <a:t>A</a:t>
              </a:r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的逆矩阵，记为</a:t>
              </a:r>
              <a:endParaRPr lang="zh-CN" altLang="en-US" sz="2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899573"/>
                </p:ext>
              </p:extLst>
            </p:nvPr>
          </p:nvGraphicFramePr>
          <p:xfrm>
            <a:off x="8304213" y="1863725"/>
            <a:ext cx="571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51" name="Equation" r:id="rId5" imgW="571320" imgH="380880" progId="Equation.DSMT4">
                    <p:embed/>
                  </p:oleObj>
                </mc:Choice>
                <mc:Fallback>
                  <p:oleObj name="Equation" r:id="rId5" imgW="571320" imgH="380880" progId="Equation.DSMT4">
                    <p:embed/>
                    <p:pic>
                      <p:nvPicPr>
                        <p:cNvPr id="6" name="对象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4213" y="1863725"/>
                          <a:ext cx="5715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926508"/>
              </p:ext>
            </p:extLst>
          </p:nvPr>
        </p:nvGraphicFramePr>
        <p:xfrm>
          <a:off x="4870560" y="2476600"/>
          <a:ext cx="2450880" cy="38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2" name="Equation" r:id="rId7" imgW="2450880" imgH="380880" progId="Equation.DSMT4">
                  <p:embed/>
                </p:oleObj>
              </mc:Choice>
              <mc:Fallback>
                <p:oleObj name="Equation" r:id="rId7" imgW="2450880" imgH="380880" progId="Equation.DSMT4">
                  <p:embed/>
                  <p:pic>
                    <p:nvPicPr>
                      <p:cNvPr id="19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560" y="2476600"/>
                        <a:ext cx="2450880" cy="38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70585" y="3079750"/>
            <a:ext cx="99644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rPr>
              <a:t>如果一个矩阵可逆，那么它的逆矩阵是唯一的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rPr>
              <a:t>证明如下：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  <a:sym typeface="+mn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4FB8AAE-4652-42FE-B0E6-5112E15B54F3}"/>
              </a:ext>
            </a:extLst>
          </p:cNvPr>
          <p:cNvGrpSpPr/>
          <p:nvPr/>
        </p:nvGrpSpPr>
        <p:grpSpPr>
          <a:xfrm>
            <a:off x="860314" y="3712624"/>
            <a:ext cx="8552574" cy="521970"/>
            <a:chOff x="860314" y="3712624"/>
            <a:chExt cx="8552574" cy="521970"/>
          </a:xfrm>
        </p:grpSpPr>
        <p:sp>
          <p:nvSpPr>
            <p:cNvPr id="9" name="文本框 8"/>
            <p:cNvSpPr txBox="1"/>
            <p:nvPr/>
          </p:nvSpPr>
          <p:spPr>
            <a:xfrm>
              <a:off x="860314" y="3712624"/>
              <a:ext cx="4947631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设</a:t>
              </a:r>
              <a:r>
                <a:rPr lang="en-US" altLang="zh-CN" sz="2800" i="1" dirty="0">
                  <a:solidFill>
                    <a:schemeClr val="tx1"/>
                  </a:solidFill>
                  <a:latin typeface="+mj-lt"/>
                  <a:ea typeface="宋体" panose="02010600030101010101" pitchFamily="2" charset="-122"/>
                  <a:cs typeface="+mj-lt"/>
                  <a:sym typeface="+mn-ea"/>
                </a:rPr>
                <a:t>B</a:t>
              </a:r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和</a:t>
              </a:r>
              <a:r>
                <a:rPr lang="en-US" altLang="zh-CN" sz="2800" i="1" dirty="0">
                  <a:solidFill>
                    <a:schemeClr val="tx1"/>
                  </a:solidFill>
                  <a:latin typeface="+mj-lt"/>
                  <a:ea typeface="宋体" panose="02010600030101010101" pitchFamily="2" charset="-122"/>
                  <a:cs typeface="+mj-lt"/>
                  <a:sym typeface="+mn-ea"/>
                </a:rPr>
                <a:t>B'</a:t>
              </a:r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都是</a:t>
              </a:r>
              <a:r>
                <a:rPr lang="en-US" altLang="zh-CN" sz="2800" i="1" dirty="0">
                  <a:solidFill>
                    <a:schemeClr val="tx1"/>
                  </a:solidFill>
                  <a:latin typeface="+mj-lt"/>
                  <a:ea typeface="宋体" panose="02010600030101010101" pitchFamily="2" charset="-122"/>
                  <a:cs typeface="+mj-lt"/>
                  <a:sym typeface="+mn-ea"/>
                </a:rPr>
                <a:t>A</a:t>
              </a:r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的逆矩阵，则有</a:t>
              </a:r>
              <a:endParaRPr lang="zh-CN" altLang="en-US" sz="2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graphicFrame>
          <p:nvGraphicFramePr>
            <p:cNvPr id="27" name="对象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6021286"/>
                </p:ext>
              </p:extLst>
            </p:nvPr>
          </p:nvGraphicFramePr>
          <p:xfrm>
            <a:off x="5603008" y="3808549"/>
            <a:ext cx="3809880" cy="33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53" name="Equation" r:id="rId9" imgW="3809880" imgH="330120" progId="Equation.DSMT4">
                    <p:embed/>
                  </p:oleObj>
                </mc:Choice>
                <mc:Fallback>
                  <p:oleObj name="Equation" r:id="rId9" imgW="3809880" imgH="330120" progId="Equation.DSMT4">
                    <p:embed/>
                    <p:pic>
                      <p:nvPicPr>
                        <p:cNvPr id="27" name="对象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3008" y="3808549"/>
                          <a:ext cx="3809880" cy="3301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08172" y="581770"/>
            <a:ext cx="100266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rPr>
              <a:t>从逆矩阵的定义看出，只有方阵才可能有逆矩阵，而且并非每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8485" y="1258045"/>
            <a:ext cx="4546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rPr>
              <a:t>个非零方阵都可逆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rPr>
              <a:t>例如设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  <a:sym typeface="+mn-ea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160859"/>
              </p:ext>
            </p:extLst>
          </p:nvPr>
        </p:nvGraphicFramePr>
        <p:xfrm>
          <a:off x="5283835" y="1779698"/>
          <a:ext cx="1624330" cy="91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0" name="Equation" r:id="rId3" imgW="36880800" imgH="20726400" progId="Equation.DSMT4">
                  <p:embed/>
                </p:oleObj>
              </mc:Choice>
              <mc:Fallback>
                <p:oleObj name="Equation" r:id="rId3" imgW="36880800" imgH="2072640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835" y="1779698"/>
                        <a:ext cx="1624330" cy="913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68485" y="2692510"/>
            <a:ext cx="43084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那么，由例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，存在矩阵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424682"/>
              </p:ext>
            </p:extLst>
          </p:nvPr>
        </p:nvGraphicFramePr>
        <p:xfrm>
          <a:off x="5157897" y="3341102"/>
          <a:ext cx="172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1" name="Equation" r:id="rId5" imgW="41452800" imgH="20726400" progId="Equation.DSMT4">
                  <p:embed/>
                </p:oleObj>
              </mc:Choice>
              <mc:Fallback>
                <p:oleObj name="Equation" r:id="rId5" imgW="41452800" imgH="20726400" progId="Equation.DSMT4">
                  <p:embed/>
                  <p:pic>
                    <p:nvPicPr>
                      <p:cNvPr id="15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897" y="3341102"/>
                        <a:ext cx="1727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968485" y="4449555"/>
            <a:ext cx="8115880" cy="5598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使得 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AB=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0.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若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A</a:t>
            </a:r>
            <a:r>
              <a:rPr lang="zh-CN" altLang="en-US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存在逆矩阵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C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那么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CA=E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，因此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308262"/>
              </p:ext>
            </p:extLst>
          </p:nvPr>
        </p:nvGraphicFramePr>
        <p:xfrm>
          <a:off x="3163997" y="5136580"/>
          <a:ext cx="5715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2" name="Equation" r:id="rId7" imgW="137160000" imgH="9448800" progId="Equation.DSMT4">
                  <p:embed/>
                </p:oleObj>
              </mc:Choice>
              <mc:Fallback>
                <p:oleObj name="Equation" r:id="rId7" imgW="137160000" imgH="9448800" progId="Equation.DSMT4">
                  <p:embed/>
                  <p:pic>
                    <p:nvPicPr>
                      <p:cNvPr id="19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997" y="5136580"/>
                        <a:ext cx="5715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1008172" y="5657409"/>
            <a:ext cx="77978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但是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B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不是零矩阵，矛盾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!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所以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 A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不可逆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6" grpId="0"/>
      <p:bldP spid="1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97916" y="1507490"/>
            <a:ext cx="9779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方阵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A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可逆，那么存在方阵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B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，使得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AB=E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，于是由定理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BBE6BE1-8544-4FEA-A457-957A4BB6686E}"/>
              </a:ext>
            </a:extLst>
          </p:cNvPr>
          <p:cNvGrpSpPr/>
          <p:nvPr/>
        </p:nvGrpSpPr>
        <p:grpSpPr>
          <a:xfrm>
            <a:off x="997281" y="2079254"/>
            <a:ext cx="5438252" cy="521970"/>
            <a:chOff x="997281" y="2079254"/>
            <a:chExt cx="5438252" cy="521970"/>
          </a:xfrm>
        </p:grpSpPr>
        <p:sp>
          <p:nvSpPr>
            <p:cNvPr id="15" name="文本框 14"/>
            <p:cNvSpPr txBox="1"/>
            <p:nvPr/>
          </p:nvSpPr>
          <p:spPr>
            <a:xfrm>
              <a:off x="997281" y="2079254"/>
              <a:ext cx="447040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  <a:sym typeface="+mn-ea"/>
                </a:rPr>
                <a:t>得</a:t>
              </a:r>
              <a:endParaRPr lang="zh-CN" altLang="en-US" sz="2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endParaRPr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5302152"/>
                </p:ext>
              </p:extLst>
            </p:nvPr>
          </p:nvGraphicFramePr>
          <p:xfrm>
            <a:off x="1541476" y="2190499"/>
            <a:ext cx="3288960" cy="380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14" name="Equation" r:id="rId3" imgW="3288960" imgH="380880" progId="Equation.DSMT4">
                    <p:embed/>
                  </p:oleObj>
                </mc:Choice>
                <mc:Fallback>
                  <p:oleObj name="Equation" r:id="rId3" imgW="3288960" imgH="380880" progId="Equation.DSMT4">
                    <p:embed/>
                    <p:pic>
                      <p:nvPicPr>
                        <p:cNvPr id="18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1476" y="2190499"/>
                          <a:ext cx="3288960" cy="3808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1634410"/>
                </p:ext>
              </p:extLst>
            </p:nvPr>
          </p:nvGraphicFramePr>
          <p:xfrm>
            <a:off x="5013173" y="2178165"/>
            <a:ext cx="1422360" cy="406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15" name="Equation" r:id="rId5" imgW="1422360" imgH="406080" progId="Equation.DSMT4">
                    <p:embed/>
                  </p:oleObj>
                </mc:Choice>
                <mc:Fallback>
                  <p:oleObj name="Equation" r:id="rId5" imgW="1422360" imgH="406080" progId="Equation.DSMT4">
                    <p:embed/>
                    <p:pic>
                      <p:nvPicPr>
                        <p:cNvPr id="21" name="对象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3173" y="2178165"/>
                          <a:ext cx="1422360" cy="4060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文本框 22"/>
          <p:cNvSpPr txBox="1"/>
          <p:nvPr/>
        </p:nvSpPr>
        <p:spPr>
          <a:xfrm>
            <a:off x="6435533" y="2078004"/>
            <a:ext cx="399500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也就是说，是矩阵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A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可逆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97281" y="2692029"/>
            <a:ext cx="104902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  <a:cs typeface="Levenim MT" panose="02010502060101010101" pitchFamily="2" charset="-79"/>
                <a:sym typeface="+mn-ea"/>
              </a:rPr>
              <a:t>的必要条件，下面要说明这一条件也是矩阵可逆的充分条件</a:t>
            </a:r>
            <a:r>
              <a:rPr lang="en-US" altLang="zh-CN" sz="2800" dirty="0">
                <a:solidFill>
                  <a:schemeClr val="tx1"/>
                </a:solidFill>
                <a:latin typeface="+mj-ea"/>
                <a:ea typeface="+mj-ea"/>
                <a:cs typeface="Levenim MT" panose="02010502060101010101" pitchFamily="2" charset="-79"/>
                <a:sym typeface="+mn-ea"/>
              </a:rPr>
              <a:t>.</a:t>
            </a:r>
            <a:endParaRPr lang="zh-CN" altLang="en-US" sz="2800" kern="100" dirty="0">
              <a:solidFill>
                <a:schemeClr val="tx1"/>
              </a:solidFill>
              <a:latin typeface="+mj-ea"/>
              <a:ea typeface="+mj-ea"/>
              <a:cs typeface="Levenim MT" panose="02010502060101010101" pitchFamily="2" charset="-79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97281" y="3256847"/>
            <a:ext cx="96177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  <a:cs typeface="Levenim MT" panose="02010502060101010101" pitchFamily="2" charset="-79"/>
                <a:sym typeface="+mn-ea"/>
              </a:rPr>
              <a:t>为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Levenim MT" panose="02010502060101010101" pitchFamily="2" charset="-79"/>
                <a:sym typeface="+mn-ea"/>
              </a:rPr>
              <a:t>了求矩阵的逆矩阵，需要引入代数余子式的概念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Levenim MT" panose="02010502060101010101" pitchFamily="2" charset="-79"/>
                <a:sym typeface="+mn-ea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Levenim MT" panose="02010502060101010101" pitchFamily="2" charset="-79"/>
                <a:sym typeface="+mn-ea"/>
              </a:rPr>
              <a:t>为了方便</a:t>
            </a:r>
            <a:endParaRPr lang="zh-CN" altLang="en-US" sz="2800" kern="100" dirty="0">
              <a:solidFill>
                <a:schemeClr val="tx1"/>
              </a:solidFill>
              <a:latin typeface="+mn-ea"/>
              <a:cs typeface="Levenim MT" panose="02010502060101010101" pitchFamily="2" charset="-79"/>
              <a:sym typeface="+mn-ea"/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773075"/>
              </p:ext>
            </p:extLst>
          </p:nvPr>
        </p:nvGraphicFramePr>
        <p:xfrm>
          <a:off x="5229053" y="4669210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6" name="Equation" r:id="rId7" imgW="23774400" imgH="9144000" progId="Equation.DSMT4">
                  <p:embed/>
                </p:oleObj>
              </mc:Choice>
              <mc:Fallback>
                <p:oleObj name="Equation" r:id="rId7" imgW="23774400" imgH="9144000" progId="Equation.DSMT4">
                  <p:embed/>
                  <p:pic>
                    <p:nvPicPr>
                      <p:cNvPr id="32" name="对象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053" y="4669210"/>
                        <a:ext cx="990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id="{F670537E-EE81-4913-9671-DAF0526DBE4F}"/>
              </a:ext>
            </a:extLst>
          </p:cNvPr>
          <p:cNvGrpSpPr/>
          <p:nvPr/>
        </p:nvGrpSpPr>
        <p:grpSpPr>
          <a:xfrm>
            <a:off x="997281" y="862350"/>
            <a:ext cx="9184266" cy="543098"/>
            <a:chOff x="997281" y="862350"/>
            <a:chExt cx="9184266" cy="543098"/>
          </a:xfrm>
        </p:grpSpPr>
        <p:sp>
          <p:nvSpPr>
            <p:cNvPr id="7" name="文本框 6"/>
            <p:cNvSpPr txBox="1"/>
            <p:nvPr/>
          </p:nvSpPr>
          <p:spPr>
            <a:xfrm>
              <a:off x="997281" y="883478"/>
              <a:ext cx="3475327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注意到虽然</a:t>
              </a:r>
              <a:r>
                <a:rPr lang="en-US" altLang="zh-CN" sz="2800" i="1" dirty="0">
                  <a:solidFill>
                    <a:schemeClr val="tx1"/>
                  </a:solidFill>
                  <a:latin typeface="+mj-lt"/>
                  <a:ea typeface="宋体" panose="02010600030101010101" pitchFamily="2" charset="-122"/>
                  <a:cs typeface="+mj-lt"/>
                  <a:sym typeface="+mn-ea"/>
                </a:rPr>
                <a:t>A≠</a:t>
              </a:r>
              <a:r>
                <a:rPr lang="en-US" altLang="zh-CN" sz="2800" dirty="0">
                  <a:solidFill>
                    <a:schemeClr val="tx1"/>
                  </a:solidFill>
                  <a:latin typeface="+mj-lt"/>
                  <a:ea typeface="宋体" panose="02010600030101010101" pitchFamily="2" charset="-122"/>
                  <a:cs typeface="+mj-lt"/>
                  <a:sym typeface="+mn-ea"/>
                </a:rPr>
                <a:t>0</a:t>
              </a:r>
              <a:r>
                <a:rPr lang="en-US" altLang="zh-CN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,</a:t>
              </a:r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但是</a:t>
              </a:r>
              <a:endParaRPr lang="zh-CN" altLang="en-US" sz="2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091167"/>
                </p:ext>
              </p:extLst>
            </p:nvPr>
          </p:nvGraphicFramePr>
          <p:xfrm>
            <a:off x="4386914" y="985449"/>
            <a:ext cx="1041120" cy="380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17" name="Equation" r:id="rId9" imgW="1041120" imgH="380880" progId="Equation.DSMT4">
                    <p:embed/>
                  </p:oleObj>
                </mc:Choice>
                <mc:Fallback>
                  <p:oleObj name="Equation" r:id="rId9" imgW="1041120" imgH="380880" progId="Equation.DSMT4">
                    <p:embed/>
                    <p:pic>
                      <p:nvPicPr>
                        <p:cNvPr id="8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6914" y="985449"/>
                          <a:ext cx="1041120" cy="3808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05842D7-74CD-40E7-9AD0-3228DF8987AD}"/>
                </a:ext>
              </a:extLst>
            </p:cNvPr>
            <p:cNvSpPr/>
            <p:nvPr/>
          </p:nvSpPr>
          <p:spPr>
            <a:xfrm>
              <a:off x="5508473" y="862350"/>
              <a:ext cx="46730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这一现象并不是偶然的</a:t>
              </a:r>
              <a:r>
                <a:rPr lang="en-US" altLang="zh-CN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.</a:t>
              </a:r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如果</a:t>
              </a:r>
              <a:endParaRPr lang="zh-CN" altLang="en-US" sz="2800" kern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B979214-3F8C-470D-A209-F10C343E053B}"/>
              </a:ext>
            </a:extLst>
          </p:cNvPr>
          <p:cNvGrpSpPr/>
          <p:nvPr/>
        </p:nvGrpSpPr>
        <p:grpSpPr>
          <a:xfrm>
            <a:off x="1006389" y="3803991"/>
            <a:ext cx="9404270" cy="523220"/>
            <a:chOff x="1006389" y="3764235"/>
            <a:chExt cx="9404270" cy="523220"/>
          </a:xfrm>
        </p:grpSpPr>
        <p:sp>
          <p:nvSpPr>
            <p:cNvPr id="30" name="文本框 29"/>
            <p:cNvSpPr txBox="1"/>
            <p:nvPr/>
          </p:nvSpPr>
          <p:spPr>
            <a:xfrm rot="10800000" flipV="1">
              <a:off x="1006389" y="3764860"/>
              <a:ext cx="3457109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/>
                  </a:solidFill>
                  <a:cs typeface="Levenim MT" panose="02010502060101010101" pitchFamily="2" charset="-79"/>
                  <a:sym typeface="+mn-ea"/>
                </a:rPr>
                <a:t>起见，规定一阶方阵</a:t>
              </a:r>
              <a:endParaRPr lang="zh-CN" altLang="en-US" sz="2800" kern="100" dirty="0">
                <a:solidFill>
                  <a:schemeClr val="tx1"/>
                </a:solidFill>
                <a:cs typeface="Levenim MT" panose="02010502060101010101" pitchFamily="2" charset="-79"/>
                <a:sym typeface="+mn-ea"/>
              </a:endParaRPr>
            </a:p>
          </p:txBody>
        </p:sp>
        <p:graphicFrame>
          <p:nvGraphicFramePr>
            <p:cNvPr id="31" name="对象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5329920"/>
                </p:ext>
              </p:extLst>
            </p:nvPr>
          </p:nvGraphicFramePr>
          <p:xfrm>
            <a:off x="4272334" y="3855030"/>
            <a:ext cx="11557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18" name="Equation" r:id="rId11" imgW="27736800" imgH="10363200" progId="Equation.DSMT4">
                    <p:embed/>
                  </p:oleObj>
                </mc:Choice>
                <mc:Fallback>
                  <p:oleObj name="Equation" r:id="rId11" imgW="27736800" imgH="10363200" progId="Equation.DSMT4">
                    <p:embed/>
                    <p:pic>
                      <p:nvPicPr>
                        <p:cNvPr id="31" name="对象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334" y="3855030"/>
                          <a:ext cx="115570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CC43F2D-0C69-4354-9BDC-287798844905}"/>
                </a:ext>
              </a:extLst>
            </p:cNvPr>
            <p:cNvSpPr/>
            <p:nvPr/>
          </p:nvSpPr>
          <p:spPr>
            <a:xfrm>
              <a:off x="5468280" y="3764235"/>
              <a:ext cx="49423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cs typeface="Levenim MT" panose="02010502060101010101" pitchFamily="2" charset="-79"/>
                  <a:sym typeface="+mn-ea"/>
                </a:rPr>
                <a:t>的行列式等于这个数本身，即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E541C1-1560-433B-B26F-BF2F58932D6F}"/>
              </a:ext>
            </a:extLst>
          </p:cNvPr>
          <p:cNvSpPr/>
          <p:nvPr/>
        </p:nvSpPr>
        <p:spPr>
          <a:xfrm>
            <a:off x="1007601" y="695771"/>
            <a:ext cx="1787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二、矩阵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2148B33-E160-4C80-8951-ED15DE9782E9}"/>
              </a:ext>
            </a:extLst>
          </p:cNvPr>
          <p:cNvSpPr/>
          <p:nvPr/>
        </p:nvSpPr>
        <p:spPr>
          <a:xfrm>
            <a:off x="1007601" y="1218991"/>
            <a:ext cx="2339102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矩阵的概念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2B84808-EC17-4E9A-BA34-9ECED4C5F789}"/>
              </a:ext>
            </a:extLst>
          </p:cNvPr>
          <p:cNvSpPr/>
          <p:nvPr/>
        </p:nvSpPr>
        <p:spPr>
          <a:xfrm>
            <a:off x="1007601" y="1856666"/>
            <a:ext cx="6837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所谓矩阵，简单地说就是一个矩形的数表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6A5CFD-3FC8-4A02-AEB8-900537F9E1ED}"/>
              </a:ext>
            </a:extLst>
          </p:cNvPr>
          <p:cNvSpPr/>
          <p:nvPr/>
        </p:nvSpPr>
        <p:spPr>
          <a:xfrm>
            <a:off x="7648357" y="1856666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下面是一个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2×3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矩阵（即，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E07E93-4ACE-4D42-AF6C-114344D0E620}"/>
              </a:ext>
            </a:extLst>
          </p:cNvPr>
          <p:cNvSpPr/>
          <p:nvPr/>
        </p:nvSpPr>
        <p:spPr>
          <a:xfrm>
            <a:off x="1007601" y="2227160"/>
            <a:ext cx="4134465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行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列的数表）的例子：</a:t>
            </a:r>
            <a:endParaRPr lang="en-US" altLang="zh-CN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BBD8DCC4-EEDF-470A-AC5D-D97CA02C3D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992497"/>
              </p:ext>
            </p:extLst>
          </p:nvPr>
        </p:nvGraphicFramePr>
        <p:xfrm>
          <a:off x="4984860" y="2898374"/>
          <a:ext cx="222228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6" name="Equation" r:id="rId3" imgW="2222280" imgH="1015920" progId="Equation.DSMT4">
                  <p:embed/>
                </p:oleObj>
              </mc:Choice>
              <mc:Fallback>
                <p:oleObj name="Equation" r:id="rId3" imgW="2222280" imgH="101592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1D1F3B59-16D3-4063-8F15-5BAE278C2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860" y="2898374"/>
                        <a:ext cx="2222280" cy="1015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3343E089-649B-4470-A366-8193F262B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045897"/>
              </p:ext>
            </p:extLst>
          </p:nvPr>
        </p:nvGraphicFramePr>
        <p:xfrm>
          <a:off x="4686420" y="5226410"/>
          <a:ext cx="281916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7" name="Equation" r:id="rId5" imgW="2819160" imgH="1015920" progId="Equation.DSMT4">
                  <p:embed/>
                </p:oleObj>
              </mc:Choice>
              <mc:Fallback>
                <p:oleObj name="Equation" r:id="rId5" imgW="2819160" imgH="101592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E0632A3E-0A4D-49B6-AED7-CC8E6CCCC7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420" y="5226410"/>
                        <a:ext cx="2819160" cy="1015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3DC9FBA8-3377-4DE0-B8C2-6066DD3D790A}"/>
              </a:ext>
            </a:extLst>
          </p:cNvPr>
          <p:cNvSpPr/>
          <p:nvPr/>
        </p:nvSpPr>
        <p:spPr>
          <a:xfrm>
            <a:off x="1007601" y="3929631"/>
            <a:ext cx="8712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为了方便起见，通常用大写英文字母来表示一个矩阵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27E0CB9-6471-4100-909E-74738B09171C}"/>
              </a:ext>
            </a:extLst>
          </p:cNvPr>
          <p:cNvSpPr/>
          <p:nvPr/>
        </p:nvSpPr>
        <p:spPr>
          <a:xfrm>
            <a:off x="9394932" y="3927531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如上述矩阵可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22B9E51-BC3E-490F-8C0E-255E7A27EFB1}"/>
              </a:ext>
            </a:extLst>
          </p:cNvPr>
          <p:cNvSpPr/>
          <p:nvPr/>
        </p:nvSpPr>
        <p:spPr>
          <a:xfrm>
            <a:off x="1007601" y="4362923"/>
            <a:ext cx="2877711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以用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A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来表示，即</a:t>
            </a:r>
            <a:endParaRPr lang="en-US" altLang="zh-CN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66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94573" y="2114096"/>
            <a:ext cx="943846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i="1" dirty="0">
                <a:ea typeface="宋体" panose="02010600030101010101" pitchFamily="2" charset="-122"/>
                <a:cs typeface="+mj-lt"/>
                <a:sym typeface="+mn-ea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去掉第 </a:t>
            </a:r>
            <a:r>
              <a:rPr lang="en-US" altLang="zh-CN" sz="2800" i="1" dirty="0" err="1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i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行与第 </a:t>
            </a:r>
            <a:r>
              <a:rPr lang="en-US" altLang="zh-CN" sz="2800" i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j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列的元素后得到的一个低一阶的行列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909990"/>
              </p:ext>
            </p:extLst>
          </p:nvPr>
        </p:nvGraphicFramePr>
        <p:xfrm>
          <a:off x="5010150" y="4343646"/>
          <a:ext cx="2171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2" name="Equation" r:id="rId3" imgW="52120800" imgH="12192000" progId="Equation.DSMT4">
                  <p:embed/>
                </p:oleObj>
              </mc:Choice>
              <mc:Fallback>
                <p:oleObj name="Equation" r:id="rId3" imgW="52120800" imgH="12192000" progId="Equation.DSMT4">
                  <p:embed/>
                  <p:pic>
                    <p:nvPicPr>
                      <p:cNvPr id="25" name="对象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4343646"/>
                        <a:ext cx="21717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id="{FFB2481C-8894-444B-8871-C08A4BDAE08E}"/>
              </a:ext>
            </a:extLst>
          </p:cNvPr>
          <p:cNvGrpSpPr/>
          <p:nvPr/>
        </p:nvGrpSpPr>
        <p:grpSpPr>
          <a:xfrm>
            <a:off x="1460639" y="1432690"/>
            <a:ext cx="9247035" cy="526247"/>
            <a:chOff x="923925" y="1802130"/>
            <a:chExt cx="9247035" cy="526247"/>
          </a:xfrm>
        </p:grpSpPr>
        <p:sp>
          <p:nvSpPr>
            <p:cNvPr id="4" name="文本框 3"/>
            <p:cNvSpPr txBox="1"/>
            <p:nvPr/>
          </p:nvSpPr>
          <p:spPr>
            <a:xfrm>
              <a:off x="923925" y="1802130"/>
              <a:ext cx="3144405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设</a:t>
              </a:r>
              <a:r>
                <a:rPr lang="en-US" altLang="zh-CN" sz="2800" i="1" dirty="0">
                  <a:solidFill>
                    <a:schemeClr val="tx1"/>
                  </a:solidFill>
                  <a:latin typeface="+mj-lt"/>
                  <a:ea typeface="宋体" panose="02010600030101010101" pitchFamily="2" charset="-122"/>
                  <a:cs typeface="+mj-lt"/>
                  <a:sym typeface="+mn-ea"/>
                </a:rPr>
                <a:t>D</a:t>
              </a:r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是一个行列式，</a:t>
              </a:r>
              <a:endParaRPr lang="zh-CN" altLang="en-US" sz="2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8233477"/>
                </p:ext>
              </p:extLst>
            </p:nvPr>
          </p:nvGraphicFramePr>
          <p:xfrm>
            <a:off x="4068330" y="1821915"/>
            <a:ext cx="342720" cy="46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83" name="Equation" r:id="rId5" imgW="342720" imgH="469800" progId="Equation.DSMT4">
                    <p:embed/>
                  </p:oleObj>
                </mc:Choice>
                <mc:Fallback>
                  <p:oleObj name="Equation" r:id="rId5" imgW="342720" imgH="469800" progId="Equation.DSMT4">
                    <p:embed/>
                    <p:pic>
                      <p:nvPicPr>
                        <p:cNvPr id="1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330" y="1821915"/>
                          <a:ext cx="342720" cy="469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17D5D51-5432-4B45-93D2-13F88A5774CD}"/>
                </a:ext>
              </a:extLst>
            </p:cNvPr>
            <p:cNvSpPr/>
            <p:nvPr/>
          </p:nvSpPr>
          <p:spPr>
            <a:xfrm>
              <a:off x="4411050" y="1805157"/>
              <a:ext cx="57599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是</a:t>
              </a:r>
              <a:r>
                <a:rPr lang="en-US" altLang="zh-CN" sz="2800" i="1" dirty="0">
                  <a:solidFill>
                    <a:prstClr val="black"/>
                  </a:solidFill>
                  <a:ea typeface="宋体" panose="02010600030101010101" pitchFamily="2" charset="-122"/>
                  <a:cs typeface="Times New Roman"/>
                  <a:sym typeface="+mn-ea"/>
                </a:rPr>
                <a:t>D</a:t>
              </a:r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中第</a:t>
              </a:r>
              <a:r>
                <a:rPr lang="en-US" altLang="zh-CN" sz="2800" i="1" dirty="0" err="1">
                  <a:solidFill>
                    <a:prstClr val="black"/>
                  </a:solidFill>
                  <a:ea typeface="宋体" panose="02010600030101010101" pitchFamily="2" charset="-122"/>
                  <a:cs typeface="Times New Roman"/>
                  <a:sym typeface="+mn-ea"/>
                </a:rPr>
                <a:t>i</a:t>
              </a:r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行、第 </a:t>
              </a:r>
              <a:r>
                <a:rPr lang="en-US" altLang="zh-CN" sz="2800" i="1" dirty="0">
                  <a:solidFill>
                    <a:prstClr val="black"/>
                  </a:solidFill>
                  <a:ea typeface="宋体" panose="02010600030101010101" pitchFamily="2" charset="-122"/>
                  <a:cs typeface="Times New Roman"/>
                  <a:sym typeface="+mn-ea"/>
                </a:rPr>
                <a:t>j </a:t>
              </a:r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列的元素</a:t>
              </a:r>
              <a:r>
                <a:rPr lang="en-US" altLang="zh-CN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,</a:t>
              </a:r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那么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在</a:t>
              </a:r>
              <a:endParaRPr lang="zh-CN" altLang="en-US" sz="2800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5FFEB66-A904-4F05-A744-7D8183C3DDF9}"/>
              </a:ext>
            </a:extLst>
          </p:cNvPr>
          <p:cNvGrpSpPr/>
          <p:nvPr/>
        </p:nvGrpSpPr>
        <p:grpSpPr>
          <a:xfrm>
            <a:off x="1460639" y="2786359"/>
            <a:ext cx="9190567" cy="554557"/>
            <a:chOff x="923926" y="2846070"/>
            <a:chExt cx="9190567" cy="554557"/>
          </a:xfrm>
        </p:grpSpPr>
        <p:sp>
          <p:nvSpPr>
            <p:cNvPr id="7" name="文本框 6"/>
            <p:cNvSpPr txBox="1"/>
            <p:nvPr/>
          </p:nvSpPr>
          <p:spPr>
            <a:xfrm>
              <a:off x="923926" y="2846070"/>
              <a:ext cx="6063284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列式称为</a:t>
              </a:r>
              <a:r>
                <a:rPr lang="en-US" altLang="zh-CN" sz="2800" i="1" dirty="0">
                  <a:solidFill>
                    <a:schemeClr val="tx1"/>
                  </a:solidFill>
                  <a:ea typeface="宋体" panose="02010600030101010101" pitchFamily="2" charset="-122"/>
                  <a:cs typeface="+mj-lt"/>
                  <a:sym typeface="+mn-ea"/>
                </a:rPr>
                <a:t>D</a:t>
              </a:r>
              <a:r>
                <a:rPr lang="zh-CN" altLang="en-US" sz="2800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的</a:t>
              </a:r>
              <a:r>
                <a:rPr lang="en-US" altLang="zh-CN" sz="2800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</a:t>
              </a:r>
              <a:r>
                <a:rPr lang="en-US" altLang="zh-CN" sz="2800" i="1" dirty="0" err="1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i</a:t>
              </a:r>
              <a:r>
                <a:rPr lang="en-US" altLang="zh-CN" sz="2800" i="1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, j</a:t>
              </a:r>
              <a:r>
                <a:rPr lang="en-US" altLang="zh-CN" sz="2800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)</a:t>
              </a:r>
              <a:r>
                <a:rPr lang="zh-CN" altLang="en-US" sz="2800" dirty="0">
                  <a:solidFill>
                    <a:schemeClr val="tx1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元素的余子式，记为</a:t>
              </a:r>
              <a:endParaRPr lang="zh-CN" altLang="en-US" sz="2800" kern="1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graphicFrame>
          <p:nvGraphicFramePr>
            <p:cNvPr id="26" name="对象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672411"/>
                </p:ext>
              </p:extLst>
            </p:nvPr>
          </p:nvGraphicFramePr>
          <p:xfrm>
            <a:off x="6871673" y="2930727"/>
            <a:ext cx="5842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84" name="Equation" r:id="rId7" imgW="14020800" imgH="11277600" progId="Equation.DSMT4">
                    <p:embed/>
                  </p:oleObj>
                </mc:Choice>
                <mc:Fallback>
                  <p:oleObj name="Equation" r:id="rId7" imgW="14020800" imgH="11277600" progId="Equation.DSMT4">
                    <p:embed/>
                    <p:pic>
                      <p:nvPicPr>
                        <p:cNvPr id="26" name="对象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1673" y="2930727"/>
                          <a:ext cx="5842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对象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0852108"/>
                </p:ext>
              </p:extLst>
            </p:nvPr>
          </p:nvGraphicFramePr>
          <p:xfrm>
            <a:off x="8717757" y="2914434"/>
            <a:ext cx="4953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85" name="Equation" r:id="rId9" imgW="11887200" imgH="11277600" progId="Equation.DSMT4">
                    <p:embed/>
                  </p:oleObj>
                </mc:Choice>
                <mc:Fallback>
                  <p:oleObj name="Equation" r:id="rId9" imgW="11887200" imgH="11277600" progId="Equation.DSMT4">
                    <p:embed/>
                    <p:pic>
                      <p:nvPicPr>
                        <p:cNvPr id="27" name="对象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7757" y="2914434"/>
                          <a:ext cx="4953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5753217-4989-403D-8461-E7366F926944}"/>
                </a:ext>
              </a:extLst>
            </p:cNvPr>
            <p:cNvSpPr/>
            <p:nvPr/>
          </p:nvSpPr>
          <p:spPr>
            <a:xfrm>
              <a:off x="7455873" y="2849097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余子式</a:t>
              </a:r>
              <a:endParaRPr lang="zh-CN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AD633E6-B9A6-45E0-8ACE-5E3D3730BF73}"/>
                </a:ext>
              </a:extLst>
            </p:cNvPr>
            <p:cNvSpPr/>
            <p:nvPr/>
          </p:nvSpPr>
          <p:spPr>
            <a:xfrm>
              <a:off x="9211682" y="2849097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乘以</a:t>
              </a:r>
              <a:endParaRPr lang="zh-CN" altLang="en-US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5D72E62-C841-4E55-BC2A-63BA460370D5}"/>
              </a:ext>
            </a:extLst>
          </p:cNvPr>
          <p:cNvGrpSpPr/>
          <p:nvPr/>
        </p:nvGrpSpPr>
        <p:grpSpPr>
          <a:xfrm>
            <a:off x="1636612" y="3429000"/>
            <a:ext cx="8563188" cy="543791"/>
            <a:chOff x="1057380" y="3363763"/>
            <a:chExt cx="8563188" cy="543791"/>
          </a:xfrm>
        </p:grpSpPr>
        <p:sp>
          <p:nvSpPr>
            <p:cNvPr id="9" name="文本框 8"/>
            <p:cNvSpPr txBox="1"/>
            <p:nvPr/>
          </p:nvSpPr>
          <p:spPr>
            <a:xfrm>
              <a:off x="2021205" y="3367965"/>
              <a:ext cx="6227889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称为</a:t>
              </a:r>
              <a:r>
                <a:rPr lang="en-US" altLang="zh-CN" sz="2800" i="1" dirty="0">
                  <a:solidFill>
                    <a:schemeClr val="tx1"/>
                  </a:solidFill>
                  <a:latin typeface="+mj-lt"/>
                  <a:ea typeface="宋体" panose="02010600030101010101" pitchFamily="2" charset="-122"/>
                  <a:cs typeface="+mj-lt"/>
                  <a:sym typeface="+mn-ea"/>
                </a:rPr>
                <a:t>D</a:t>
              </a:r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的</a:t>
              </a:r>
              <a:r>
                <a:rPr lang="en-US" altLang="zh-CN" sz="2800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</a:t>
              </a:r>
              <a:r>
                <a:rPr lang="en-US" altLang="zh-CN" sz="2800" i="1" dirty="0" err="1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i</a:t>
              </a:r>
              <a:r>
                <a:rPr lang="en-US" altLang="zh-CN" sz="2800" i="1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, j</a:t>
              </a:r>
              <a:r>
                <a:rPr lang="en-US" altLang="zh-CN" sz="2800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)</a:t>
              </a:r>
              <a:r>
                <a:rPr lang="zh-CN" altLang="en-US" sz="28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 元素的代数余子式，记为</a:t>
              </a:r>
              <a:endParaRPr lang="zh-CN" altLang="en-US" sz="2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graphicFrame>
          <p:nvGraphicFramePr>
            <p:cNvPr id="28" name="对象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2941216"/>
                </p:ext>
              </p:extLst>
            </p:nvPr>
          </p:nvGraphicFramePr>
          <p:xfrm>
            <a:off x="1057380" y="3363763"/>
            <a:ext cx="939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86" name="Equation" r:id="rId11" imgW="22555200" imgH="10972800" progId="Equation.DSMT4">
                    <p:embed/>
                  </p:oleObj>
                </mc:Choice>
                <mc:Fallback>
                  <p:oleObj name="Equation" r:id="rId11" imgW="22555200" imgH="10972800" progId="Equation.DSMT4">
                    <p:embed/>
                    <p:pic>
                      <p:nvPicPr>
                        <p:cNvPr id="28" name="对象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7380" y="3363763"/>
                          <a:ext cx="939800" cy="457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对象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3720612"/>
                </p:ext>
              </p:extLst>
            </p:nvPr>
          </p:nvGraphicFramePr>
          <p:xfrm>
            <a:off x="8162691" y="3429000"/>
            <a:ext cx="4572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87" name="Equation" r:id="rId13" imgW="10972800" imgH="11277600" progId="Equation.DSMT4">
                    <p:embed/>
                  </p:oleObj>
                </mc:Choice>
                <mc:Fallback>
                  <p:oleObj name="Equation" r:id="rId13" imgW="10972800" imgH="11277600" progId="Equation.DSMT4">
                    <p:embed/>
                    <p:pic>
                      <p:nvPicPr>
                        <p:cNvPr id="30" name="对象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2691" y="3429000"/>
                          <a:ext cx="457200" cy="4699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30FFDEA-B7B6-4313-9F65-0DE9BAF19539}"/>
                </a:ext>
              </a:extLst>
            </p:cNvPr>
            <p:cNvSpPr/>
            <p:nvPr/>
          </p:nvSpPr>
          <p:spPr>
            <a:xfrm>
              <a:off x="8717757" y="338433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即，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41145" y="588010"/>
            <a:ext cx="36061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仿宋" panose="02010609060101010101" pitchFamily="49" charset="-122"/>
                <a:cs typeface="+mj-lt"/>
                <a:sym typeface="+mn-ea"/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仿宋" panose="02010609060101010101" pitchFamily="49" charset="-122"/>
                <a:cs typeface="+mj-lt"/>
                <a:sym typeface="+mn-ea"/>
              </a:rPr>
              <a:t>3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  <a:sym typeface="+mn-ea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求</a:t>
            </a: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阶行列式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296456"/>
              </p:ext>
            </p:extLst>
          </p:nvPr>
        </p:nvGraphicFramePr>
        <p:xfrm>
          <a:off x="4761258" y="1174060"/>
          <a:ext cx="19939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7" name="Equation" r:id="rId3" imgW="47853600" imgH="32308800" progId="Equation.DSMT4">
                  <p:embed/>
                </p:oleObj>
              </mc:Choice>
              <mc:Fallback>
                <p:oleObj name="Equation" r:id="rId3" imgW="47853600" imgH="323088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1258" y="1174060"/>
                        <a:ext cx="19939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540510" y="2849245"/>
            <a:ext cx="75069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rPr>
              <a:t>的第一行元素的余子式和代数余子式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  <a:sym typeface="+mn-ea"/>
              </a:rPr>
              <a:t>.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Levenim MT" panose="02010502060101010101" pitchFamily="2" charset="-79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 rot="10800000" flipV="1">
            <a:off x="1540510" y="3430850"/>
            <a:ext cx="89681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  <a:sym typeface="+mn-ea"/>
              </a:rPr>
              <a:t>解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由定义，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阶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行列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式</a:t>
            </a:r>
            <a:r>
              <a:rPr lang="en-US" altLang="zh-CN" sz="2800" i="1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C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的第一行元素的余子式为：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162589"/>
              </p:ext>
            </p:extLst>
          </p:nvPr>
        </p:nvGraphicFramePr>
        <p:xfrm>
          <a:off x="2151408" y="4025731"/>
          <a:ext cx="721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8" name="Equation" r:id="rId5" imgW="173736000" imgH="20726400" progId="Equation.DSMT4">
                  <p:embed/>
                </p:oleObj>
              </mc:Choice>
              <mc:Fallback>
                <p:oleObj name="Equation" r:id="rId5" imgW="173736000" imgH="2072640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408" y="4025731"/>
                        <a:ext cx="7213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 rot="10800000" flipV="1">
            <a:off x="1361295" y="5004152"/>
            <a:ext cx="549639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i="1" dirty="0">
                <a:ea typeface="宋体" panose="02010600030101010101" pitchFamily="2" charset="-122"/>
                <a:cs typeface="+mn-lt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的第一行元素的代数余子式为：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25874"/>
              </p:ext>
            </p:extLst>
          </p:nvPr>
        </p:nvGraphicFramePr>
        <p:xfrm>
          <a:off x="6845045" y="5055587"/>
          <a:ext cx="3403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9" name="Equation" r:id="rId7" imgW="81686400" imgH="10058400" progId="Equation.DSMT4">
                  <p:embed/>
                </p:oleObj>
              </mc:Choice>
              <mc:Fallback>
                <p:oleObj name="Equation" r:id="rId7" imgW="81686400" imgH="1005840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045" y="5055587"/>
                        <a:ext cx="3403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28257"/>
              </p:ext>
            </p:extLst>
          </p:nvPr>
        </p:nvGraphicFramePr>
        <p:xfrm>
          <a:off x="1687057" y="5683940"/>
          <a:ext cx="4813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0" name="Equation" r:id="rId9" imgW="115519200" imgH="10058400" progId="Equation.DSMT4">
                  <p:embed/>
                </p:oleObj>
              </mc:Choice>
              <mc:Fallback>
                <p:oleObj name="Equation" r:id="rId9" imgW="115519200" imgH="1005840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057" y="5683940"/>
                        <a:ext cx="4813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982360"/>
              </p:ext>
            </p:extLst>
          </p:nvPr>
        </p:nvGraphicFramePr>
        <p:xfrm>
          <a:off x="6755158" y="5682741"/>
          <a:ext cx="345420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1" name="Equation" r:id="rId11" imgW="3454200" imgH="419040" progId="Equation.DSMT4">
                  <p:embed/>
                </p:oleObj>
              </mc:Choice>
              <mc:Fallback>
                <p:oleObj name="Equation" r:id="rId11" imgW="3454200" imgH="419040" progId="Equation.DSMT4">
                  <p:embed/>
                  <p:pic>
                    <p:nvPicPr>
                      <p:cNvPr id="12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5158" y="5682741"/>
                        <a:ext cx="3454200" cy="419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320" y="636905"/>
            <a:ext cx="10626725" cy="656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下面我们重新考察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阶行列式的定义，试图发现一些新的规律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设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147689"/>
              </p:ext>
            </p:extLst>
          </p:nvPr>
        </p:nvGraphicFramePr>
        <p:xfrm>
          <a:off x="4686300" y="1487805"/>
          <a:ext cx="23241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6" name="Equation" r:id="rId3" imgW="55778400" imgH="32308800" progId="Equation.DSMT4">
                  <p:embed/>
                </p:oleObj>
              </mc:Choice>
              <mc:Fallback>
                <p:oleObj name="Equation" r:id="rId3" imgW="55778400" imgH="32308800" progId="Equation.DSMT4">
                  <p:embed/>
                  <p:pic>
                    <p:nvPicPr>
                      <p:cNvPr id="15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1487805"/>
                        <a:ext cx="23241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47217" y="2873949"/>
            <a:ext cx="41294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是任意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阶行列式，则有</a:t>
            </a:r>
            <a:endParaRPr lang="zh-CN" altLang="en-US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68689"/>
              </p:ext>
            </p:extLst>
          </p:nvPr>
        </p:nvGraphicFramePr>
        <p:xfrm>
          <a:off x="2006342" y="3550980"/>
          <a:ext cx="7924680" cy="38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7" name="Equation" r:id="rId5" imgW="7924680" imgH="380880" progId="Equation.DSMT4">
                  <p:embed/>
                </p:oleObj>
              </mc:Choice>
              <mc:Fallback>
                <p:oleObj name="Equation" r:id="rId5" imgW="7924680" imgH="380880" progId="Equation.DSMT4">
                  <p:embed/>
                  <p:pic>
                    <p:nvPicPr>
                      <p:cNvPr id="17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342" y="3550980"/>
                        <a:ext cx="7924680" cy="38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470007"/>
              </p:ext>
            </p:extLst>
          </p:nvPr>
        </p:nvGraphicFramePr>
        <p:xfrm>
          <a:off x="2266802" y="4086921"/>
          <a:ext cx="7403760" cy="38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8" name="Equation" r:id="rId7" imgW="7403760" imgH="380880" progId="Equation.DSMT4">
                  <p:embed/>
                </p:oleObj>
              </mc:Choice>
              <mc:Fallback>
                <p:oleObj name="Equation" r:id="rId7" imgW="7403760" imgH="380880" progId="Equation.DSMT4">
                  <p:embed/>
                  <p:pic>
                    <p:nvPicPr>
                      <p:cNvPr id="19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802" y="4086921"/>
                        <a:ext cx="7403760" cy="38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438311"/>
              </p:ext>
            </p:extLst>
          </p:nvPr>
        </p:nvGraphicFramePr>
        <p:xfrm>
          <a:off x="2266802" y="4638077"/>
          <a:ext cx="5219640" cy="888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9" name="Equation" r:id="rId9" imgW="5219640" imgH="888840" progId="Equation.DSMT4">
                  <p:embed/>
                </p:oleObj>
              </mc:Choice>
              <mc:Fallback>
                <p:oleObj name="Equation" r:id="rId9" imgW="5219640" imgH="888840" progId="Equation.DSMT4">
                  <p:embed/>
                  <p:pic>
                    <p:nvPicPr>
                      <p:cNvPr id="21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802" y="4638077"/>
                        <a:ext cx="5219640" cy="888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 flipH="1">
            <a:off x="9830435" y="4765040"/>
            <a:ext cx="134874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ea typeface="仿宋" panose="02010609060101010101" pitchFamily="49" charset="-122"/>
                <a:cs typeface="+mn-lt"/>
                <a:sym typeface="+mn-ea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ea typeface="仿宋" panose="02010609060101010101" pitchFamily="49" charset="-122"/>
                <a:cs typeface="+mn-lt"/>
                <a:sym typeface="+mn-ea"/>
              </a:rPr>
              <a:t>6.8</a:t>
            </a:r>
            <a:r>
              <a:rPr lang="zh-CN" altLang="en-US" sz="2800" dirty="0">
                <a:solidFill>
                  <a:schemeClr val="tx1"/>
                </a:solidFill>
                <a:ea typeface="仿宋" panose="02010609060101010101" pitchFamily="49" charset="-122"/>
                <a:cs typeface="+mn-lt"/>
                <a:sym typeface="+mn-ea"/>
              </a:rPr>
              <a:t>）</a:t>
            </a:r>
            <a:endParaRPr lang="zh-CN" altLang="en-US" sz="2800" kern="100" dirty="0">
              <a:solidFill>
                <a:schemeClr val="tx1"/>
              </a:solidFill>
              <a:ea typeface="仿宋" panose="02010609060101010101" pitchFamily="49" charset="-122"/>
              <a:cs typeface="+mn-lt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7217" y="5526917"/>
            <a:ext cx="98005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行列式 </a:t>
            </a:r>
            <a:r>
              <a:rPr lang="en-US" altLang="zh-CN" sz="2800" i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D</a:t>
            </a:r>
            <a:r>
              <a:rPr lang="zh-CN" altLang="en-US" sz="2800" i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与其代数余子密切相关，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6.8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）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式不是偶然的</a:t>
            </a:r>
            <a:r>
              <a:rPr lang="en-US" altLang="zh-CN" sz="28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  <a:sym typeface="+mn-ea"/>
              </a:rPr>
              <a:t>.</a:t>
            </a:r>
            <a:endParaRPr lang="en-US" altLang="zh-CN" sz="2800" b="1" kern="1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5850" y="635993"/>
            <a:ext cx="84543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定理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（行列式按行展开和按列展开定理）</a:t>
            </a:r>
            <a:endParaRPr lang="zh-CN" altLang="en-US" sz="28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9500" y="1911985"/>
            <a:ext cx="931418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行各元素与它自己的代数余子式的乘积之和，即</a:t>
            </a:r>
            <a:endParaRPr lang="zh-CN" altLang="en-US" sz="2800" kern="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306098"/>
              </p:ext>
            </p:extLst>
          </p:nvPr>
        </p:nvGraphicFramePr>
        <p:xfrm>
          <a:off x="3902858" y="2659379"/>
          <a:ext cx="434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4" name="Equation" r:id="rId3" imgW="104241600" imgH="10363200" progId="Equation.DSMT4">
                  <p:embed/>
                </p:oleObj>
              </mc:Choice>
              <mc:Fallback>
                <p:oleObj name="Equation" r:id="rId3" imgW="104241600" imgH="10363200" progId="Equation.DSMT4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858" y="2659379"/>
                        <a:ext cx="4343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081405" y="3703320"/>
            <a:ext cx="58997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自己的代数余子式的乘积之和，即</a:t>
            </a:r>
            <a:endParaRPr lang="zh-CN" altLang="en-US" sz="2800" kern="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278741"/>
              </p:ext>
            </p:extLst>
          </p:nvPr>
        </p:nvGraphicFramePr>
        <p:xfrm>
          <a:off x="3780303" y="4274184"/>
          <a:ext cx="458851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5" name="Equation" r:id="rId5" imgW="109423200" imgH="11277600" progId="Equation.DSMT4">
                  <p:embed/>
                </p:oleObj>
              </mc:Choice>
              <mc:Fallback>
                <p:oleObj name="Equation" r:id="rId5" imgW="109423200" imgH="11277600" progId="Equation.DSMT4">
                  <p:embed/>
                  <p:pic>
                    <p:nvPicPr>
                      <p:cNvPr id="16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303" y="4274184"/>
                        <a:ext cx="458851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1080135" y="4796155"/>
            <a:ext cx="92248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对于</a:t>
            </a:r>
            <a:r>
              <a:rPr lang="en-US" altLang="zh-CN" sz="2800" dirty="0">
                <a:ea typeface="宋体" panose="02010600030101010101" pitchFamily="2" charset="-122"/>
                <a:cs typeface="+mn-lt"/>
                <a:sym typeface="+mn-ea"/>
              </a:rPr>
              <a:t>3</a:t>
            </a:r>
            <a:r>
              <a:rPr lang="zh-CN" altLang="en-US" sz="2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阶行列式，当</a:t>
            </a:r>
            <a:r>
              <a:rPr lang="en-US" altLang="zh-CN" sz="2800" i="1" dirty="0" err="1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en-US" altLang="zh-CN" sz="2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=1</a:t>
            </a:r>
            <a:r>
              <a:rPr lang="zh-CN" altLang="en-US" sz="2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时，就是</a:t>
            </a:r>
            <a:r>
              <a:rPr lang="zh-CN" altLang="en-US" sz="2800" dirty="0">
                <a:ea typeface="宋体" panose="02010600030101010101" pitchFamily="2" charset="-122"/>
                <a:cs typeface="+mn-lt"/>
                <a:sym typeface="+mn-ea"/>
              </a:rPr>
              <a:t>（</a:t>
            </a:r>
            <a:r>
              <a:rPr lang="en-US" altLang="zh-CN" sz="2800" dirty="0">
                <a:ea typeface="宋体" panose="02010600030101010101" pitchFamily="2" charset="-122"/>
                <a:cs typeface="+mn-lt"/>
                <a:sym typeface="+mn-ea"/>
              </a:rPr>
              <a:t>6.8</a:t>
            </a:r>
            <a:r>
              <a:rPr lang="zh-CN" altLang="en-US" sz="2800" dirty="0">
                <a:ea typeface="宋体" panose="02010600030101010101" pitchFamily="2" charset="-122"/>
                <a:cs typeface="+mn-lt"/>
                <a:sym typeface="+mn-ea"/>
              </a:rPr>
              <a:t>）</a:t>
            </a:r>
            <a:r>
              <a:rPr lang="zh-CN" altLang="en-US" sz="2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式</a:t>
            </a:r>
            <a:r>
              <a:rPr lang="en-US" altLang="zh-CN" sz="2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28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这时称行列式按</a:t>
            </a:r>
            <a:endParaRPr lang="zh-CN" altLang="en-US" sz="28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rot="10800000" flipV="1">
            <a:off x="1085850" y="5318125"/>
            <a:ext cx="769855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第一行展开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对第二行、第三行也可以类似证明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2659819-4C10-4D71-8C2D-7B4B85439D36}"/>
              </a:ext>
            </a:extLst>
          </p:cNvPr>
          <p:cNvGrpSpPr/>
          <p:nvPr/>
        </p:nvGrpSpPr>
        <p:grpSpPr>
          <a:xfrm>
            <a:off x="1079500" y="1343045"/>
            <a:ext cx="9980276" cy="545368"/>
            <a:chOff x="1079500" y="1343045"/>
            <a:chExt cx="9980276" cy="545368"/>
          </a:xfrm>
        </p:grpSpPr>
        <p:sp>
          <p:nvSpPr>
            <p:cNvPr id="7" name="文本框 6"/>
            <p:cNvSpPr txBox="1"/>
            <p:nvPr/>
          </p:nvSpPr>
          <p:spPr>
            <a:xfrm>
              <a:off x="2793247" y="1362266"/>
              <a:ext cx="5831241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是一个</a:t>
              </a:r>
              <a:r>
                <a:rPr lang="en-US" altLang="zh-CN" sz="2800" i="1" dirty="0">
                  <a:solidFill>
                    <a:prstClr val="black"/>
                  </a:solidFill>
                  <a:ea typeface="宋体" panose="02010600030101010101" pitchFamily="2" charset="-122"/>
                  <a:cs typeface="Times New Roman"/>
                  <a:sym typeface="+mn-ea"/>
                </a:rPr>
                <a:t> n </a:t>
              </a:r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阶方阵，那么</a:t>
              </a:r>
              <a:r>
                <a:rPr lang="en-US" altLang="zh-CN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 </a:t>
              </a:r>
              <a:r>
                <a:rPr lang="en-US" altLang="zh-CN" sz="2800" i="1" dirty="0">
                  <a:solidFill>
                    <a:prstClr val="black"/>
                  </a:solidFill>
                  <a:ea typeface="宋体" panose="02010600030101010101" pitchFamily="2" charset="-122"/>
                  <a:cs typeface="Times New Roman"/>
                  <a:sym typeface="+mn-ea"/>
                </a:rPr>
                <a:t>n</a:t>
              </a:r>
              <a:r>
                <a:rPr lang="en-US" altLang="zh-CN" sz="2800" i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 </a:t>
              </a:r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阶行列式</a:t>
              </a:r>
              <a:endParaRPr lang="en-US" altLang="zh-CN" sz="2800" i="1" kern="100" dirty="0">
                <a:ea typeface="宋体" panose="02010600030101010101" pitchFamily="2" charset="-122"/>
                <a:cs typeface="+mn-lt"/>
                <a:sym typeface="+mn-ea"/>
              </a:endParaRPr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2260450"/>
                </p:ext>
              </p:extLst>
            </p:nvPr>
          </p:nvGraphicFramePr>
          <p:xfrm>
            <a:off x="1574047" y="1418513"/>
            <a:ext cx="12192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26" name="Equation" r:id="rId7" imgW="29260800" imgH="11277600" progId="Equation.DSMT4">
                    <p:embed/>
                  </p:oleObj>
                </mc:Choice>
                <mc:Fallback>
                  <p:oleObj name="Equation" r:id="rId7" imgW="29260800" imgH="11277600" progId="Equation.DSMT4">
                    <p:embed/>
                    <p:pic>
                      <p:nvPicPr>
                        <p:cNvPr id="9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4047" y="1418513"/>
                          <a:ext cx="12192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9686614"/>
                </p:ext>
              </p:extLst>
            </p:nvPr>
          </p:nvGraphicFramePr>
          <p:xfrm>
            <a:off x="8518788" y="1479614"/>
            <a:ext cx="5207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27" name="Equation" r:id="rId9" imgW="12496800" imgH="9144000" progId="Equation.DSMT4">
                    <p:embed/>
                  </p:oleObj>
                </mc:Choice>
                <mc:Fallback>
                  <p:oleObj name="Equation" r:id="rId9" imgW="12496800" imgH="9144000" progId="Equation.DSMT4">
                    <p:embed/>
                    <p:pic>
                      <p:nvPicPr>
                        <p:cNvPr id="11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18788" y="1479614"/>
                          <a:ext cx="5207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9185FD8B-6FAB-42CA-B0B3-A6F65463B7CB}"/>
                </a:ext>
              </a:extLst>
            </p:cNvPr>
            <p:cNvSpPr/>
            <p:nvPr/>
          </p:nvSpPr>
          <p:spPr>
            <a:xfrm>
              <a:off x="1079500" y="1343045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设</a:t>
              </a:r>
              <a:endParaRPr lang="zh-CN" altLang="en-US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C43B608-8236-45FC-A379-E0089F2EEE1B}"/>
                </a:ext>
              </a:extLst>
            </p:cNvPr>
            <p:cNvSpPr txBox="1"/>
            <p:nvPr/>
          </p:nvSpPr>
          <p:spPr>
            <a:xfrm>
              <a:off x="9015979" y="1357724"/>
              <a:ext cx="2043797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kern="100" dirty="0">
                  <a:ea typeface="宋体" panose="02010600030101010101" pitchFamily="2" charset="-122"/>
                  <a:cs typeface="+mn-lt"/>
                  <a:sym typeface="+mn-ea"/>
                </a:rPr>
                <a:t>等于它第</a:t>
              </a:r>
              <a:r>
                <a:rPr lang="en-US" altLang="zh-CN" sz="2800" i="1" kern="100" dirty="0" err="1">
                  <a:ea typeface="宋体" panose="02010600030101010101" pitchFamily="2" charset="-122"/>
                  <a:cs typeface="+mn-lt"/>
                  <a:sym typeface="+mn-ea"/>
                </a:rPr>
                <a:t>i</a:t>
              </a:r>
              <a:endParaRPr lang="en-US" altLang="zh-CN" sz="2800" i="1" kern="100" dirty="0">
                <a:ea typeface="宋体" panose="02010600030101010101" pitchFamily="2" charset="-122"/>
                <a:cs typeface="+mn-lt"/>
                <a:sym typeface="+mn-ea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4F36191-0172-4ADD-B9FD-9FAA4BB24BEC}"/>
              </a:ext>
            </a:extLst>
          </p:cNvPr>
          <p:cNvGrpSpPr/>
          <p:nvPr/>
        </p:nvGrpSpPr>
        <p:grpSpPr>
          <a:xfrm>
            <a:off x="1085850" y="3176237"/>
            <a:ext cx="9662446" cy="527083"/>
            <a:chOff x="1085850" y="3176237"/>
            <a:chExt cx="9662446" cy="527083"/>
          </a:xfrm>
        </p:grpSpPr>
        <p:sp>
          <p:nvSpPr>
            <p:cNvPr id="14" name="文本框 13"/>
            <p:cNvSpPr txBox="1"/>
            <p:nvPr/>
          </p:nvSpPr>
          <p:spPr>
            <a:xfrm>
              <a:off x="1085850" y="3181350"/>
              <a:ext cx="4873161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由行列的对等性，</a:t>
              </a:r>
              <a:r>
                <a:rPr lang="en-US" altLang="zh-CN" sz="2800" i="1" dirty="0">
                  <a:ea typeface="宋体" panose="02010600030101010101" pitchFamily="2" charset="-122"/>
                  <a:cs typeface="+mn-lt"/>
                  <a:sym typeface="+mn-ea"/>
                </a:rPr>
                <a:t>n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 阶行列式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对象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5459872"/>
                </p:ext>
              </p:extLst>
            </p:nvPr>
          </p:nvGraphicFramePr>
          <p:xfrm>
            <a:off x="5814208" y="3274095"/>
            <a:ext cx="5207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28" name="Equation" r:id="rId11" imgW="12496800" imgH="9144000" progId="Equation.DSMT4">
                    <p:embed/>
                  </p:oleObj>
                </mc:Choice>
                <mc:Fallback>
                  <p:oleObj name="Equation" r:id="rId11" imgW="12496800" imgH="9144000" progId="Equation.DSMT4">
                    <p:embed/>
                    <p:pic>
                      <p:nvPicPr>
                        <p:cNvPr id="32" name="对象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4208" y="3274095"/>
                          <a:ext cx="5207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85EA6D7-C62F-4B23-AAFB-3673C4AA373A}"/>
                </a:ext>
              </a:extLst>
            </p:cNvPr>
            <p:cNvSpPr/>
            <p:nvPr/>
          </p:nvSpPr>
          <p:spPr>
            <a:xfrm>
              <a:off x="6334908" y="3176237"/>
              <a:ext cx="44133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也等于它第 </a:t>
              </a:r>
              <a:r>
                <a:rPr lang="en-US" altLang="zh-CN" sz="2800" i="1" dirty="0">
                  <a:solidFill>
                    <a:prstClr val="black"/>
                  </a:solidFill>
                  <a:ea typeface="宋体" panose="02010600030101010101" pitchFamily="2" charset="-122"/>
                  <a:cs typeface="Times New Roman"/>
                  <a:sym typeface="+mn-ea"/>
                </a:rPr>
                <a:t>j</a:t>
              </a:r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列各元素与它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2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3733" y="2032856"/>
            <a:ext cx="309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83945" y="2792095"/>
            <a:ext cx="85680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Levenim MT" panose="02010502060101010101" pitchFamily="2" charset="-79"/>
              </a:rPr>
              <a:t>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83733" y="3438672"/>
            <a:ext cx="4594013" cy="521970"/>
            <a:chOff x="1083733" y="3438672"/>
            <a:chExt cx="4594013" cy="521970"/>
          </a:xfrm>
        </p:grpSpPr>
        <p:sp>
          <p:nvSpPr>
            <p:cNvPr id="12" name="矩形 11"/>
            <p:cNvSpPr/>
            <p:nvPr/>
          </p:nvSpPr>
          <p:spPr>
            <a:xfrm>
              <a:off x="1083733" y="3438672"/>
              <a:ext cx="30988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367866" y="3438672"/>
              <a:ext cx="3098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Levenim MT" panose="02010502060101010101" pitchFamily="2" charset="-79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41195" y="710565"/>
            <a:ext cx="53530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对于</a:t>
            </a:r>
            <a:r>
              <a:rPr lang="en-US" altLang="zh-CN" sz="2800" dirty="0">
                <a:ea typeface="宋体" panose="02010600030101010101" pitchFamily="2" charset="-122"/>
                <a:cs typeface="+mn-lt"/>
                <a:sym typeface="+mn-ea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阶行列式，根据定义我们有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922863"/>
              </p:ext>
            </p:extLst>
          </p:nvPr>
        </p:nvGraphicFramePr>
        <p:xfrm>
          <a:off x="3098800" y="1737282"/>
          <a:ext cx="6324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2" name="Equation" r:id="rId3" imgW="151790400" imgH="24384000" progId="Equation.DSMT4">
                  <p:embed/>
                </p:oleObj>
              </mc:Choice>
              <mc:Fallback>
                <p:oleObj name="Equation" r:id="rId3" imgW="151790400" imgH="24384000" progId="Equation.DSMT4">
                  <p:embed/>
                  <p:pic>
                    <p:nvPicPr>
                      <p:cNvPr id="29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1737282"/>
                        <a:ext cx="6324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139631"/>
              </p:ext>
            </p:extLst>
          </p:nvPr>
        </p:nvGraphicFramePr>
        <p:xfrm>
          <a:off x="4434839" y="2929246"/>
          <a:ext cx="2374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3" name="Equation" r:id="rId5" imgW="56997600" imgH="10363200" progId="Equation.DSMT4">
                  <p:embed/>
                </p:oleObj>
              </mc:Choice>
              <mc:Fallback>
                <p:oleObj name="Equation" r:id="rId5" imgW="56997600" imgH="10363200" progId="Equation.DSMT4">
                  <p:embed/>
                  <p:pic>
                    <p:nvPicPr>
                      <p:cNvPr id="3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4839" y="2929246"/>
                        <a:ext cx="2374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2002348" y="3745768"/>
            <a:ext cx="6267009" cy="656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这就是</a:t>
            </a:r>
            <a:r>
              <a:rPr lang="en-US" altLang="zh-CN" sz="2800" dirty="0">
                <a:ea typeface="宋体" panose="02010600030101010101" pitchFamily="2" charset="-122"/>
                <a:cs typeface="+mn-lt"/>
                <a:sym typeface="+mn-ea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阶行列式按第</a:t>
            </a:r>
            <a:r>
              <a:rPr lang="en-US" altLang="zh-CN" sz="2800" dirty="0">
                <a:ea typeface="宋体" panose="02010600030101010101" pitchFamily="2" charset="-122"/>
                <a:cs typeface="+mn-lt"/>
                <a:sym typeface="+mn-ea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列展开的情形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966926" y="712198"/>
            <a:ext cx="2924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ea typeface="+mj-ea"/>
                <a:cs typeface="+mn-lt"/>
                <a:sym typeface="+mn-ea"/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  <a:ea typeface="+mj-ea"/>
                <a:cs typeface="+mn-lt"/>
                <a:sym typeface="+mn-ea"/>
              </a:rPr>
              <a:t>4 </a:t>
            </a:r>
            <a:r>
              <a:rPr lang="zh-CN" altLang="en-US" sz="2800" b="1" dirty="0">
                <a:solidFill>
                  <a:srgbClr val="FF0000"/>
                </a:solidFill>
                <a:ea typeface="+mj-ea"/>
                <a:cs typeface="+mn-lt"/>
                <a:sym typeface="+mn-ea"/>
              </a:rPr>
              <a:t>计算行列式</a:t>
            </a:r>
            <a:endParaRPr lang="zh-CN" altLang="en-US" sz="2800" b="1" kern="100" dirty="0">
              <a:solidFill>
                <a:srgbClr val="FF0000"/>
              </a:solidFill>
              <a:ea typeface="+mj-ea"/>
              <a:cs typeface="+mn-lt"/>
              <a:sym typeface="+mn-ea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416471"/>
              </p:ext>
            </p:extLst>
          </p:nvPr>
        </p:nvGraphicFramePr>
        <p:xfrm>
          <a:off x="4616216" y="1331312"/>
          <a:ext cx="25019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5" name="Equation" r:id="rId3" imgW="60045600" imgH="37185600" progId="Equation.DSMT4">
                  <p:embed/>
                </p:oleObj>
              </mc:Choice>
              <mc:Fallback>
                <p:oleObj name="Equation" r:id="rId3" imgW="60045600" imgH="37185600" progId="Equation.DSMT4">
                  <p:embed/>
                  <p:pic>
                    <p:nvPicPr>
                      <p:cNvPr id="16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216" y="1331312"/>
                        <a:ext cx="2501900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1071880" y="3168015"/>
            <a:ext cx="99161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解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我们当然可以按行列式的定义来计算</a:t>
            </a:r>
            <a:r>
              <a:rPr lang="zh-CN" altLang="en-US" sz="2800" i="1" dirty="0">
                <a:ea typeface="宋体" panose="02010600030101010101" pitchFamily="2" charset="-122"/>
                <a:cs typeface="+mn-lt"/>
                <a:sym typeface="+mn-ea"/>
              </a:rPr>
              <a:t> </a:t>
            </a:r>
            <a:r>
              <a:rPr lang="en-US" altLang="zh-CN" sz="2800" i="1" dirty="0">
                <a:ea typeface="宋体" panose="02010600030101010101" pitchFamily="2" charset="-122"/>
                <a:cs typeface="+mn-lt"/>
                <a:sym typeface="+mn-ea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，但现在还可以利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 rot="10800000" flipV="1">
            <a:off x="1072514" y="3689360"/>
            <a:ext cx="951265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用行列式的展开定理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由于</a:t>
            </a:r>
            <a:r>
              <a:rPr lang="en-US" altLang="zh-CN" sz="2800" i="1" dirty="0">
                <a:ea typeface="宋体" panose="02010600030101010101" pitchFamily="2" charset="-122"/>
                <a:cs typeface="+mn-lt"/>
                <a:sym typeface="+mn-ea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的第</a:t>
            </a:r>
            <a:r>
              <a:rPr lang="en-US" altLang="zh-CN" sz="2800" dirty="0">
                <a:ea typeface="宋体" panose="02010600030101010101" pitchFamily="2" charset="-122"/>
                <a:cs typeface="+mn-lt"/>
                <a:sym typeface="+mn-ea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列只有一个非零元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因此我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71246" y="4211955"/>
            <a:ext cx="4514546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们可以将</a:t>
            </a:r>
            <a:r>
              <a:rPr lang="en-US" altLang="zh-CN" sz="2800" i="1" dirty="0">
                <a:ea typeface="宋体" panose="02010600030101010101" pitchFamily="2" charset="-122"/>
                <a:cs typeface="+mn-lt"/>
                <a:sym typeface="+mn-ea"/>
              </a:rPr>
              <a:t>D</a:t>
            </a:r>
            <a:r>
              <a:rPr lang="zh-CN" altLang="en-US" sz="2800" i="1" dirty="0">
                <a:ea typeface="宋体" panose="02010600030101010101" pitchFamily="2" charset="-122"/>
                <a:cs typeface="+mn-lt"/>
                <a:sym typeface="+mn-ea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按第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列来展开，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115743"/>
              </p:ext>
            </p:extLst>
          </p:nvPr>
        </p:nvGraphicFramePr>
        <p:xfrm>
          <a:off x="4550410" y="4855489"/>
          <a:ext cx="295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6" name="Equation" r:id="rId5" imgW="71018400" imgH="10363200" progId="Equation.DSMT4">
                  <p:embed/>
                </p:oleObj>
              </mc:Choice>
              <mc:Fallback>
                <p:oleObj name="Equation" r:id="rId5" imgW="71018400" imgH="10363200" progId="Equation.DSMT4">
                  <p:embed/>
                  <p:pic>
                    <p:nvPicPr>
                      <p:cNvPr id="21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410" y="4855489"/>
                        <a:ext cx="2959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359750"/>
              </p:ext>
            </p:extLst>
          </p:nvPr>
        </p:nvGraphicFramePr>
        <p:xfrm>
          <a:off x="4899368" y="5462445"/>
          <a:ext cx="403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7" name="Equation" r:id="rId7" imgW="96926400" imgH="24384000" progId="Equation.DSMT4">
                  <p:embed/>
                </p:oleObj>
              </mc:Choice>
              <mc:Fallback>
                <p:oleObj name="Equation" r:id="rId7" imgW="96926400" imgH="24384000" progId="Equation.DSMT4">
                  <p:embed/>
                  <p:pic>
                    <p:nvPicPr>
                      <p:cNvPr id="22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368" y="5462445"/>
                        <a:ext cx="4038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953135" y="1483995"/>
            <a:ext cx="8807091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有了上面的准备，现在可以给出 </a:t>
            </a:r>
            <a:r>
              <a:rPr lang="en-US" altLang="zh-CN" sz="2800" i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n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阶行列式的定义了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53135" y="2005965"/>
            <a:ext cx="100342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注意，我们已经定义了</a:t>
            </a:r>
            <a:r>
              <a:rPr lang="en-US" altLang="zh-CN" sz="2800" dirty="0">
                <a:ea typeface="宋体" panose="02010600030101010101" pitchFamily="2" charset="-122"/>
                <a:cs typeface="+mn-lt"/>
                <a:sym typeface="+mn-ea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阶行列式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假设</a:t>
            </a:r>
            <a:r>
              <a:rPr lang="en-US" altLang="zh-CN" sz="2800" i="1" dirty="0">
                <a:ea typeface="宋体" panose="02010600030101010101" pitchFamily="2" charset="-122"/>
                <a:cs typeface="+mn-lt"/>
                <a:sym typeface="+mn-ea"/>
              </a:rPr>
              <a:t>n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是个大于</a:t>
            </a:r>
            <a:r>
              <a:rPr lang="en-US" altLang="zh-CN" sz="2800" dirty="0">
                <a:ea typeface="宋体" panose="02010600030101010101" pitchFamily="2" charset="-122"/>
                <a:cs typeface="+mn-lt"/>
                <a:sym typeface="+mn-ea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的整数，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53136" y="3020695"/>
            <a:ext cx="214787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的行列式为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018692"/>
              </p:ext>
            </p:extLst>
          </p:nvPr>
        </p:nvGraphicFramePr>
        <p:xfrm>
          <a:off x="3791100" y="3589859"/>
          <a:ext cx="4609800" cy="43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1" name="Equation" r:id="rId3" imgW="4609800" imgH="431640" progId="Equation.DSMT4">
                  <p:embed/>
                </p:oleObj>
              </mc:Choice>
              <mc:Fallback>
                <p:oleObj name="Equation" r:id="rId3" imgW="4609800" imgH="431640" progId="Equation.DSMT4">
                  <p:embed/>
                  <p:pic>
                    <p:nvPicPr>
                      <p:cNvPr id="41" name="对象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100" y="3589859"/>
                        <a:ext cx="4609800" cy="431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0FFA9DCB-ACBA-4B80-A8D6-D035C756A87C}"/>
              </a:ext>
            </a:extLst>
          </p:cNvPr>
          <p:cNvGrpSpPr/>
          <p:nvPr/>
        </p:nvGrpSpPr>
        <p:grpSpPr>
          <a:xfrm>
            <a:off x="951866" y="2527935"/>
            <a:ext cx="8601074" cy="559363"/>
            <a:chOff x="951866" y="2527935"/>
            <a:chExt cx="8601074" cy="559363"/>
          </a:xfrm>
        </p:grpSpPr>
        <p:sp>
          <p:nvSpPr>
            <p:cNvPr id="39" name="文本框 38"/>
            <p:cNvSpPr txBox="1"/>
            <p:nvPr/>
          </p:nvSpPr>
          <p:spPr>
            <a:xfrm>
              <a:off x="951866" y="2527935"/>
              <a:ext cx="7635544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如果已经定义了</a:t>
              </a:r>
              <a:r>
                <a:rPr lang="en-US" altLang="zh-CN" sz="2800" i="1" dirty="0">
                  <a:ea typeface="宋体" panose="02010600030101010101" pitchFamily="2" charset="-122"/>
                  <a:cs typeface="+mn-lt"/>
                  <a:sym typeface="+mn-ea"/>
                </a:rPr>
                <a:t>n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阶的行列式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,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那么规定</a:t>
              </a:r>
              <a:r>
                <a:rPr lang="en-US" altLang="zh-CN" sz="2800" i="1" dirty="0">
                  <a:ea typeface="宋体" panose="02010600030101010101" pitchFamily="2" charset="-122"/>
                  <a:cs typeface="+mn-lt"/>
                  <a:sym typeface="+mn-ea"/>
                </a:rPr>
                <a:t>n</a:t>
              </a: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阶方阵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对象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5251060"/>
                </p:ext>
              </p:extLst>
            </p:nvPr>
          </p:nvGraphicFramePr>
          <p:xfrm>
            <a:off x="8333740" y="2617398"/>
            <a:ext cx="12192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52" name="Equation" r:id="rId5" imgW="29260800" imgH="11277600" progId="Equation.DSMT4">
                    <p:embed/>
                  </p:oleObj>
                </mc:Choice>
                <mc:Fallback>
                  <p:oleObj name="Equation" r:id="rId5" imgW="29260800" imgH="11277600" progId="Equation.DSMT4">
                    <p:embed/>
                    <p:pic>
                      <p:nvPicPr>
                        <p:cNvPr id="43" name="对象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33740" y="2617398"/>
                          <a:ext cx="12192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B050C08-D051-438A-9FD0-248E3040DB35}"/>
              </a:ext>
            </a:extLst>
          </p:cNvPr>
          <p:cNvGrpSpPr/>
          <p:nvPr/>
        </p:nvGrpSpPr>
        <p:grpSpPr>
          <a:xfrm>
            <a:off x="951865" y="4075619"/>
            <a:ext cx="9076552" cy="656846"/>
            <a:chOff x="951865" y="4075619"/>
            <a:chExt cx="9076552" cy="656846"/>
          </a:xfrm>
        </p:grpSpPr>
        <p:sp>
          <p:nvSpPr>
            <p:cNvPr id="42" name="文本框 41"/>
            <p:cNvSpPr txBox="1"/>
            <p:nvPr/>
          </p:nvSpPr>
          <p:spPr>
            <a:xfrm rot="10800000" flipV="1">
              <a:off x="951865" y="4075619"/>
              <a:ext cx="1161525" cy="65684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其中</a:t>
              </a:r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, 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对象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7770937"/>
                </p:ext>
              </p:extLst>
            </p:nvPr>
          </p:nvGraphicFramePr>
          <p:xfrm>
            <a:off x="2113390" y="4288225"/>
            <a:ext cx="2882880" cy="444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53" name="Equation" r:id="rId7" imgW="2882880" imgH="444240" progId="Equation.DSMT4">
                    <p:embed/>
                  </p:oleObj>
                </mc:Choice>
                <mc:Fallback>
                  <p:oleObj name="Equation" r:id="rId7" imgW="2882880" imgH="444240" progId="Equation.DSMT4">
                    <p:embed/>
                    <p:pic>
                      <p:nvPicPr>
                        <p:cNvPr id="44" name="对象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3390" y="4288225"/>
                          <a:ext cx="2882880" cy="444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2A7CEE4-17EE-48C5-856C-6FA28AEA2130}"/>
                </a:ext>
              </a:extLst>
            </p:cNvPr>
            <p:cNvSpPr/>
            <p:nvPr/>
          </p:nvSpPr>
          <p:spPr>
            <a:xfrm>
              <a:off x="4996270" y="4209245"/>
              <a:ext cx="50321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的第</a:t>
              </a:r>
              <a:r>
                <a:rPr lang="en-US" altLang="zh-CN" sz="28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/>
                  <a:sym typeface="+mn-ea"/>
                </a:rPr>
                <a:t>1</a:t>
              </a:r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行元素的代数余子式，即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4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683923" y="895145"/>
          <a:ext cx="27178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4" name="Equation" r:id="rId3" imgW="65227200" imgH="49987200" progId="Equation.DSMT4">
                  <p:embed/>
                </p:oleObj>
              </mc:Choice>
              <mc:Fallback>
                <p:oleObj name="Equation" r:id="rId3" imgW="65227200" imgH="49987200" progId="Equation.DSMT4">
                  <p:embed/>
                  <p:pic>
                    <p:nvPicPr>
                      <p:cNvPr id="3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923" y="895145"/>
                        <a:ext cx="2717800" cy="208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55756" y="3656219"/>
          <a:ext cx="106172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5" name="Equation" r:id="rId5" imgW="254812800" imgH="39014400" progId="Equation.DSMT4">
                  <p:embed/>
                </p:oleObj>
              </mc:Choice>
              <mc:Fallback>
                <p:oleObj name="Equation" r:id="rId5" imgW="254812800" imgH="390144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756" y="3656219"/>
                        <a:ext cx="10617200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03061" y="620505"/>
            <a:ext cx="367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计算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阶行列式</a:t>
            </a:r>
            <a:endParaRPr lang="zh-CN" altLang="en-US" sz="28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152441"/>
              </p:ext>
            </p:extLst>
          </p:nvPr>
        </p:nvGraphicFramePr>
        <p:xfrm>
          <a:off x="4117561" y="1267791"/>
          <a:ext cx="2743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0" name="Equation" r:id="rId3" imgW="65836800" imgH="42672000" progId="Equation.DSMT4">
                  <p:embed/>
                </p:oleObj>
              </mc:Choice>
              <mc:Fallback>
                <p:oleObj name="Equation" r:id="rId3" imgW="65836800" imgH="4267200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561" y="1267791"/>
                        <a:ext cx="2743200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 rot="10800000" flipV="1">
            <a:off x="2470053" y="3513847"/>
            <a:ext cx="644139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Levenim MT" panose="02010502060101010101" pitchFamily="2" charset="-79"/>
                <a:sym typeface="+mn-ea"/>
              </a:rPr>
              <a:t>解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  <a:sym typeface="+mn-ea"/>
              </a:rPr>
              <a:t> 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161464"/>
              </p:ext>
            </p:extLst>
          </p:nvPr>
        </p:nvGraphicFramePr>
        <p:xfrm>
          <a:off x="3114193" y="3594331"/>
          <a:ext cx="6273720" cy="38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1" name="Equation" r:id="rId5" imgW="6273720" imgH="380880" progId="Equation.DSMT4">
                  <p:embed/>
                </p:oleObj>
              </mc:Choice>
              <mc:Fallback>
                <p:oleObj name="Equation" r:id="rId5" imgW="6273720" imgH="38088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193" y="3594331"/>
                        <a:ext cx="6273720" cy="38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072984"/>
              </p:ext>
            </p:extLst>
          </p:nvPr>
        </p:nvGraphicFramePr>
        <p:xfrm>
          <a:off x="3450841" y="4165075"/>
          <a:ext cx="4076640" cy="134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2" name="Equation" r:id="rId7" imgW="4076640" imgH="1346040" progId="Equation.DSMT4">
                  <p:embed/>
                </p:oleObj>
              </mc:Choice>
              <mc:Fallback>
                <p:oleObj name="Equation" r:id="rId7" imgW="4076640" imgH="134604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0841" y="4165075"/>
                        <a:ext cx="4076640" cy="1346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612347"/>
              </p:ext>
            </p:extLst>
          </p:nvPr>
        </p:nvGraphicFramePr>
        <p:xfrm>
          <a:off x="3450841" y="5735194"/>
          <a:ext cx="2400120" cy="27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3" name="Equation" r:id="rId9" imgW="2400120" imgH="279360" progId="Equation.DSMT4">
                  <p:embed/>
                </p:oleObj>
              </mc:Choice>
              <mc:Fallback>
                <p:oleObj name="Equation" r:id="rId9" imgW="2400120" imgH="27936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0841" y="5735194"/>
                        <a:ext cx="2400120" cy="279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9030" y="396875"/>
            <a:ext cx="731710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有了上面这些准备，可以讨论逆矩阵了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929" y="1746335"/>
            <a:ext cx="1249963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我们称 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064193" y="2178306"/>
          <a:ext cx="32512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8" name="Equation" r:id="rId3" imgW="78638400" imgH="43281600" progId="Equation.DSMT4">
                  <p:embed/>
                </p:oleObj>
              </mc:Choice>
              <mc:Fallback>
                <p:oleObj name="Equation" r:id="rId3" imgW="78638400" imgH="43281600" progId="Equation.DSMT4">
                  <p:embed/>
                  <p:pic>
                    <p:nvPicPr>
                      <p:cNvPr id="12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193" y="2178306"/>
                        <a:ext cx="3251200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 rot="10800000" flipV="1">
            <a:off x="1217930" y="4157345"/>
            <a:ext cx="101225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为</a:t>
            </a:r>
            <a:r>
              <a:rPr lang="en-US" altLang="zh-CN" sz="2800" i="1" dirty="0">
                <a:ea typeface="宋体" panose="02010600030101010101" pitchFamily="2" charset="-122"/>
                <a:cs typeface="+mn-lt"/>
                <a:sym typeface="+mn-ea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的伴随矩阵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利用行列式的按行（列）展开定理，有以下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22352C4-2B25-439A-9575-FC099A9201FE}"/>
              </a:ext>
            </a:extLst>
          </p:cNvPr>
          <p:cNvGrpSpPr/>
          <p:nvPr/>
        </p:nvGrpSpPr>
        <p:grpSpPr>
          <a:xfrm>
            <a:off x="1217930" y="4782185"/>
            <a:ext cx="3641778" cy="521970"/>
            <a:chOff x="1217930" y="4782185"/>
            <a:chExt cx="3641778" cy="521970"/>
          </a:xfrm>
        </p:grpSpPr>
        <p:sp>
          <p:nvSpPr>
            <p:cNvPr id="6" name="文本框 5"/>
            <p:cNvSpPr txBox="1"/>
            <p:nvPr/>
          </p:nvSpPr>
          <p:spPr>
            <a:xfrm rot="10800000" flipV="1">
              <a:off x="1217930" y="4782185"/>
              <a:ext cx="1337310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等式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7072241"/>
                </p:ext>
              </p:extLst>
            </p:nvPr>
          </p:nvGraphicFramePr>
          <p:xfrm>
            <a:off x="2167628" y="4821050"/>
            <a:ext cx="2692080" cy="444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439" name="Equation" r:id="rId5" imgW="2692080" imgH="444240" progId="Equation.DSMT4">
                    <p:embed/>
                  </p:oleObj>
                </mc:Choice>
                <mc:Fallback>
                  <p:oleObj name="Equation" r:id="rId5" imgW="2692080" imgH="444240" progId="Equation.DSMT4">
                    <p:embed/>
                    <p:pic>
                      <p:nvPicPr>
                        <p:cNvPr id="15" name="对象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7628" y="4821050"/>
                          <a:ext cx="2692080" cy="444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文本框 6"/>
          <p:cNvSpPr txBox="1"/>
          <p:nvPr/>
        </p:nvSpPr>
        <p:spPr>
          <a:xfrm rot="10800000" flipV="1">
            <a:off x="1217930" y="5255895"/>
            <a:ext cx="349377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从而有下面的定理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627D1D9-8C9B-419E-BA84-7C8AE65CCC00}"/>
              </a:ext>
            </a:extLst>
          </p:cNvPr>
          <p:cNvGrpSpPr/>
          <p:nvPr/>
        </p:nvGrpSpPr>
        <p:grpSpPr>
          <a:xfrm>
            <a:off x="1226015" y="1145578"/>
            <a:ext cx="9120061" cy="562022"/>
            <a:chOff x="1226015" y="1145578"/>
            <a:chExt cx="9120061" cy="562022"/>
          </a:xfrm>
        </p:grpSpPr>
        <p:sp>
          <p:nvSpPr>
            <p:cNvPr id="3" name="文本框 2"/>
            <p:cNvSpPr txBox="1"/>
            <p:nvPr/>
          </p:nvSpPr>
          <p:spPr>
            <a:xfrm>
              <a:off x="4984179" y="1146203"/>
              <a:ext cx="5361897" cy="51884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是</a:t>
              </a:r>
              <a:r>
                <a:rPr lang="en-US" altLang="zh-CN" sz="2800" i="1" dirty="0">
                  <a:ea typeface="宋体" panose="02010600030101010101" pitchFamily="2" charset="-122"/>
                  <a:cs typeface="+mn-lt"/>
                  <a:sym typeface="+mn-ea"/>
                </a:rPr>
                <a:t>A</a:t>
              </a:r>
              <a:r>
                <a:rPr lang="zh-CN" altLang="en-US" sz="2800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的</a:t>
              </a:r>
              <a:r>
                <a:rPr lang="en-US" altLang="zh-CN" sz="2800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</a:t>
              </a:r>
              <a:r>
                <a:rPr lang="en-US" altLang="zh-CN" sz="2800" i="1" dirty="0" err="1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i</a:t>
              </a:r>
              <a:r>
                <a:rPr lang="en-US" altLang="zh-CN" sz="2800" dirty="0" err="1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,</a:t>
              </a:r>
              <a:r>
                <a:rPr lang="en-US" altLang="zh-CN" sz="2800" i="1" dirty="0" err="1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j</a:t>
              </a:r>
              <a:r>
                <a:rPr lang="en-US" altLang="zh-CN" sz="2800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)</a:t>
              </a:r>
              <a:r>
                <a:rPr lang="zh-CN" altLang="en-US" sz="2800" dirty="0"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元素的代数余子式，则</a:t>
              </a:r>
              <a:endPara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8886675"/>
                </p:ext>
              </p:extLst>
            </p:nvPr>
          </p:nvGraphicFramePr>
          <p:xfrm>
            <a:off x="1226015" y="1225200"/>
            <a:ext cx="1523880" cy="48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440" name="Equation" r:id="rId7" imgW="1523880" imgH="482400" progId="Equation.DSMT4">
                    <p:embed/>
                  </p:oleObj>
                </mc:Choice>
                <mc:Fallback>
                  <p:oleObj name="Equation" r:id="rId7" imgW="1523880" imgH="482400" progId="Equation.DSMT4">
                    <p:embed/>
                    <p:pic>
                      <p:nvPicPr>
                        <p:cNvPr id="8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6015" y="1225200"/>
                          <a:ext cx="1523880" cy="482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6568140"/>
                </p:ext>
              </p:extLst>
            </p:nvPr>
          </p:nvGraphicFramePr>
          <p:xfrm>
            <a:off x="4603179" y="1183684"/>
            <a:ext cx="3810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441" name="Equation" r:id="rId9" imgW="9144000" imgH="11277600" progId="Equation.DSMT4">
                    <p:embed/>
                  </p:oleObj>
                </mc:Choice>
                <mc:Fallback>
                  <p:oleObj name="Equation" r:id="rId9" imgW="9144000" imgH="11277600" progId="Equation.DSMT4">
                    <p:embed/>
                    <p:pic>
                      <p:nvPicPr>
                        <p:cNvPr id="9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179" y="1183684"/>
                          <a:ext cx="3810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FD2D081-2101-4635-8188-33EB6F430247}"/>
                </a:ext>
              </a:extLst>
            </p:cNvPr>
            <p:cNvSpPr/>
            <p:nvPr/>
          </p:nvSpPr>
          <p:spPr>
            <a:xfrm>
              <a:off x="2645077" y="1145578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是</a:t>
              </a:r>
              <a:r>
                <a:rPr lang="en-US" altLang="zh-CN" sz="2800" i="1" dirty="0">
                  <a:solidFill>
                    <a:prstClr val="black"/>
                  </a:solidFill>
                  <a:ea typeface="宋体" panose="02010600030101010101" pitchFamily="2" charset="-122"/>
                  <a:cs typeface="Times New Roman"/>
                  <a:sym typeface="+mn-ea"/>
                </a:rPr>
                <a:t>n</a:t>
              </a:r>
              <a:r>
                <a:rPr lang="zh-CN" altLang="en-US" sz="28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阶方阵， 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l">
          <a:defRPr sz="2800" dirty="0"/>
        </a:defPPr>
      </a:lstStyle>
    </a:spDef>
    <a:txDef>
      <a:spPr>
        <a:noFill/>
      </a:spPr>
      <a:bodyPr wrap="square" rtlCol="0">
        <a:spAutoFit/>
      </a:bodyPr>
      <a:lstStyle>
        <a:defPPr algn="l">
          <a:defRPr sz="2800" kern="100" dirty="0"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4455</TotalTime>
  <Words>6380</Words>
  <Application>Microsoft Office PowerPoint</Application>
  <PresentationFormat>宽屏</PresentationFormat>
  <Paragraphs>817</Paragraphs>
  <Slides>118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118</vt:i4>
      </vt:variant>
    </vt:vector>
  </HeadingPairs>
  <TitlesOfParts>
    <vt:vector size="126" baseType="lpstr">
      <vt:lpstr>仿宋</vt:lpstr>
      <vt:lpstr>黑体</vt:lpstr>
      <vt:lpstr>楷体</vt:lpstr>
      <vt:lpstr>宋体</vt:lpstr>
      <vt:lpstr>Arial</vt:lpstr>
      <vt:lpstr>Times New Roman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zjia</dc:creator>
  <cp:lastModifiedBy>贾 挚</cp:lastModifiedBy>
  <cp:revision>135</cp:revision>
  <dcterms:created xsi:type="dcterms:W3CDTF">2019-09-26T05:31:42Z</dcterms:created>
  <dcterms:modified xsi:type="dcterms:W3CDTF">2019-10-21T11:08:13Z</dcterms:modified>
</cp:coreProperties>
</file>